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59"/>
  </p:notesMasterIdLst>
  <p:sldIdLst>
    <p:sldId id="256" r:id="rId2"/>
    <p:sldId id="323" r:id="rId3"/>
    <p:sldId id="257" r:id="rId4"/>
    <p:sldId id="324" r:id="rId5"/>
    <p:sldId id="340" r:id="rId6"/>
    <p:sldId id="341" r:id="rId7"/>
    <p:sldId id="326" r:id="rId8"/>
    <p:sldId id="325" r:id="rId9"/>
    <p:sldId id="342" r:id="rId10"/>
    <p:sldId id="344" r:id="rId11"/>
    <p:sldId id="343" r:id="rId12"/>
    <p:sldId id="345" r:id="rId13"/>
    <p:sldId id="351" r:id="rId14"/>
    <p:sldId id="346" r:id="rId15"/>
    <p:sldId id="347" r:id="rId16"/>
    <p:sldId id="348" r:id="rId17"/>
    <p:sldId id="349" r:id="rId18"/>
    <p:sldId id="350" r:id="rId19"/>
    <p:sldId id="327" r:id="rId20"/>
    <p:sldId id="328" r:id="rId21"/>
    <p:sldId id="352" r:id="rId22"/>
    <p:sldId id="353" r:id="rId23"/>
    <p:sldId id="354" r:id="rId24"/>
    <p:sldId id="329" r:id="rId25"/>
    <p:sldId id="330" r:id="rId26"/>
    <p:sldId id="355" r:id="rId27"/>
    <p:sldId id="367" r:id="rId28"/>
    <p:sldId id="356" r:id="rId29"/>
    <p:sldId id="357" r:id="rId30"/>
    <p:sldId id="358" r:id="rId31"/>
    <p:sldId id="359" r:id="rId32"/>
    <p:sldId id="360" r:id="rId33"/>
    <p:sldId id="361" r:id="rId34"/>
    <p:sldId id="362" r:id="rId35"/>
    <p:sldId id="363" r:id="rId36"/>
    <p:sldId id="364" r:id="rId37"/>
    <p:sldId id="365" r:id="rId38"/>
    <p:sldId id="366" r:id="rId39"/>
    <p:sldId id="368" r:id="rId40"/>
    <p:sldId id="369" r:id="rId41"/>
    <p:sldId id="370" r:id="rId42"/>
    <p:sldId id="371" r:id="rId43"/>
    <p:sldId id="372" r:id="rId44"/>
    <p:sldId id="373" r:id="rId45"/>
    <p:sldId id="374" r:id="rId46"/>
    <p:sldId id="331" r:id="rId47"/>
    <p:sldId id="332" r:id="rId48"/>
    <p:sldId id="339" r:id="rId49"/>
    <p:sldId id="333" r:id="rId50"/>
    <p:sldId id="337" r:id="rId51"/>
    <p:sldId id="338" r:id="rId52"/>
    <p:sldId id="336" r:id="rId53"/>
    <p:sldId id="375" r:id="rId54"/>
    <p:sldId id="376" r:id="rId55"/>
    <p:sldId id="334" r:id="rId56"/>
    <p:sldId id="335" r:id="rId57"/>
    <p:sldId id="322" r:id="rId58"/>
  </p:sldIdLst>
  <p:sldSz cx="128016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4032">
          <p15:clr>
            <a:srgbClr val="A4A3A4"/>
          </p15:clr>
        </p15:guide>
        <p15:guide id="3" orient="horz" pos="1008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72" roundtripDataSignature="AMtx7mgX+r8cPeRLaErJ0RyEeRAsJoDmO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66"/>
    <a:srgbClr val="800000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219" autoAdjust="0"/>
    <p:restoredTop sz="95332" autoAdjust="0"/>
  </p:normalViewPr>
  <p:slideViewPr>
    <p:cSldViewPr snapToGrid="0">
      <p:cViewPr varScale="1">
        <p:scale>
          <a:sx n="80" d="100"/>
          <a:sy n="80" d="100"/>
        </p:scale>
        <p:origin x="317" y="62"/>
      </p:cViewPr>
      <p:guideLst>
        <p:guide orient="horz" pos="2160"/>
        <p:guide pos="4032"/>
        <p:guide orient="horz" pos="100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customschemas.google.com/relationships/presentationmetadata" Target="meta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549275" y="1143000"/>
            <a:ext cx="57594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9275" y="1143000"/>
            <a:ext cx="57594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PH" dirty="0" smtClean="0"/>
              <a:t>https://www.freecodecamp.org/news/buffer-overflow-attacks/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PH" dirty="0" smtClean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PH" dirty="0" smtClean="0"/>
              <a:t>https://www.thegeekstuff.com/2013/06/buffer-overflow/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endParaRPr lang="en-PH" dirty="0" smtClean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PH" dirty="0" smtClean="0"/>
              <a:t>https://www.geeksforgeeks.org/buffer-overflow-attack-with-example/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9" name="Google Shape;7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9275" y="1143000"/>
            <a:ext cx="57594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547411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9275" y="1143000"/>
            <a:ext cx="57594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142087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9275" y="1143000"/>
            <a:ext cx="57594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733795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9275" y="1143000"/>
            <a:ext cx="57594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004281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9275" y="1143000"/>
            <a:ext cx="57594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228189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9275" y="1143000"/>
            <a:ext cx="57594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21942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9275" y="1143000"/>
            <a:ext cx="57594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660551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9275" y="1143000"/>
            <a:ext cx="57594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5613154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9275" y="1143000"/>
            <a:ext cx="57594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8100747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9275" y="1143000"/>
            <a:ext cx="57594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485915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9275" y="1143000"/>
            <a:ext cx="57594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9275" y="1143000"/>
            <a:ext cx="57594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98487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9275" y="1143000"/>
            <a:ext cx="57594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715620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9275" y="1143000"/>
            <a:ext cx="57594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1452779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9275" y="1143000"/>
            <a:ext cx="57594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0329444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9275" y="1143000"/>
            <a:ext cx="57594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0730510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9275" y="1143000"/>
            <a:ext cx="57594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1990209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9275" y="1143000"/>
            <a:ext cx="57594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5443220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9275" y="1143000"/>
            <a:ext cx="57594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0222815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9275" y="1143000"/>
            <a:ext cx="57594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0120340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9275" y="1143000"/>
            <a:ext cx="57594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093372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9275" y="1143000"/>
            <a:ext cx="57594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5672386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9275" y="1143000"/>
            <a:ext cx="57594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1972474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9275" y="1143000"/>
            <a:ext cx="57594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0667379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9275" y="1143000"/>
            <a:ext cx="57594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7113492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9275" y="1143000"/>
            <a:ext cx="57594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4121837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9275" y="1143000"/>
            <a:ext cx="57594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8153297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9275" y="1143000"/>
            <a:ext cx="57594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9952264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9275" y="1143000"/>
            <a:ext cx="57594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1913267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9275" y="1143000"/>
            <a:ext cx="57594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8048420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9275" y="1143000"/>
            <a:ext cx="57594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7411607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9275" y="1143000"/>
            <a:ext cx="57594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031282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9275" y="1143000"/>
            <a:ext cx="57594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8934891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9275" y="1143000"/>
            <a:ext cx="57594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8382105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9275" y="1143000"/>
            <a:ext cx="57594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4313259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9275" y="1143000"/>
            <a:ext cx="57594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915286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9275" y="1143000"/>
            <a:ext cx="57594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782702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9275" y="1143000"/>
            <a:ext cx="57594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41282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9275" y="1143000"/>
            <a:ext cx="57594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647006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9275" y="1143000"/>
            <a:ext cx="57594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482255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9275" y="1143000"/>
            <a:ext cx="57594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306762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microsoft.com/office/2007/relationships/hdphoto" Target="../media/hdphoto2.wdp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Chapter Opener: author at top">
  <p:cSld name="1_Chapter Opener: author at top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>
            <a:spLocks noGrp="1"/>
          </p:cNvSpPr>
          <p:nvPr>
            <p:ph type="ctrTitle"/>
          </p:nvPr>
        </p:nvSpPr>
        <p:spPr>
          <a:xfrm>
            <a:off x="465511" y="533400"/>
            <a:ext cx="11858938" cy="1066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Times"/>
              <a:buNone/>
              <a:defRPr sz="6200" b="0" i="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body" idx="1"/>
          </p:nvPr>
        </p:nvSpPr>
        <p:spPr>
          <a:xfrm>
            <a:off x="465189" y="1758696"/>
            <a:ext cx="11859260" cy="60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900"/>
              <a:buNone/>
              <a:defRPr sz="2900" b="1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2"/>
          </p:nvPr>
        </p:nvSpPr>
        <p:spPr>
          <a:xfrm>
            <a:off x="465189" y="2379778"/>
            <a:ext cx="11859260" cy="6682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>
                <a:solidFill>
                  <a:schemeClr val="accent2"/>
                </a:solidFill>
              </a:defRPr>
            </a:lvl1pPr>
            <a:lvl2pPr marL="914400" lvl="1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None/>
              <a:defRPr/>
            </a:lvl2pPr>
            <a:lvl3pPr marL="1371600" lvl="2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3pPr>
            <a:lvl4pPr marL="1828800" lvl="3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4pPr>
            <a:lvl5pPr marL="2286000" lvl="4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3"/>
          </p:nvPr>
        </p:nvSpPr>
        <p:spPr>
          <a:xfrm>
            <a:off x="464503" y="3621661"/>
            <a:ext cx="11859260" cy="5963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4000"/>
              <a:buNone/>
              <a:defRPr sz="4000" b="1">
                <a:solidFill>
                  <a:schemeClr val="accen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ubTitle" idx="4"/>
          </p:nvPr>
        </p:nvSpPr>
        <p:spPr>
          <a:xfrm>
            <a:off x="465511" y="4241322"/>
            <a:ext cx="11858938" cy="797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body" idx="5"/>
          </p:nvPr>
        </p:nvSpPr>
        <p:spPr>
          <a:xfrm>
            <a:off x="464503" y="6553200"/>
            <a:ext cx="11859946" cy="277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/>
          <p:nvPr/>
        </p:nvSpPr>
        <p:spPr>
          <a:xfrm>
            <a:off x="0" y="3048000"/>
            <a:ext cx="12801600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6" name="Google Shape;26;p4" descr="dino_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096486" y="5259314"/>
            <a:ext cx="2595295" cy="1432792"/>
          </a:xfrm>
          <a:prstGeom prst="rect">
            <a:avLst/>
          </a:prstGeom>
          <a:noFill/>
          <a:ln w="76200" cap="flat" cmpd="sng">
            <a:solidFill>
              <a:srgbClr val="336699"/>
            </a:solidFill>
            <a:prstDash val="solid"/>
            <a:miter lim="800000"/>
            <a:headEnd type="none" w="sm" len="sm"/>
            <a:tailEnd type="none" w="sm" len="sm"/>
          </a:ln>
        </p:spPr>
      </p:pic>
      <p:pic>
        <p:nvPicPr>
          <p:cNvPr id="27" name="Google Shape;27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64595" y="3047888"/>
            <a:ext cx="22860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28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13981" y="3054509"/>
            <a:ext cx="548640" cy="457200"/>
          </a:xfrm>
          <a:prstGeom prst="rect">
            <a:avLst/>
          </a:prstGeom>
          <a:noFill/>
          <a:ln>
            <a:noFill/>
          </a:ln>
          <a:effectLst>
            <a:outerShdw blurRad="152400" dist="317500" dir="5400000" sx="90000" sy="-19000" rotWithShape="0">
              <a:srgbClr val="000000">
                <a:alpha val="14901"/>
              </a:srgbClr>
            </a:outerShdw>
          </a:effectLst>
        </p:spPr>
      </p:pic>
      <p:pic>
        <p:nvPicPr>
          <p:cNvPr id="29" name="Google Shape;29;p4" descr="University of San Carlos"/>
          <p:cNvPicPr preferRelativeResize="0"/>
          <p:nvPr/>
        </p:nvPicPr>
        <p:blipFill rotWithShape="1">
          <a:blip r:embed="rId5">
            <a:alphaModFix/>
          </a:blip>
          <a:srcRect l="15699" t="-1974" r="19115" b="35040"/>
          <a:stretch/>
        </p:blipFill>
        <p:spPr>
          <a:xfrm>
            <a:off x="4873728" y="3057423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/>
          <p:nvPr/>
        </p:nvSpPr>
        <p:spPr>
          <a:xfrm>
            <a:off x="0" y="1098171"/>
            <a:ext cx="12801600" cy="182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81500" tIns="40750" rIns="81500" bIns="407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86" b="0" i="0" u="none" strike="noStrike" cap="none">
              <a:solidFill>
                <a:srgbClr val="E6AF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2" name="Google Shape;32;p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475141" y="-4474"/>
            <a:ext cx="22860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33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024527" y="2147"/>
            <a:ext cx="548640" cy="457200"/>
          </a:xfrm>
          <a:prstGeom prst="rect">
            <a:avLst/>
          </a:prstGeom>
          <a:noFill/>
          <a:ln>
            <a:noFill/>
          </a:ln>
          <a:effectLst>
            <a:outerShdw blurRad="152400" dist="317500" dir="5400000" sx="90000" sy="-19000" rotWithShape="0">
              <a:srgbClr val="000000">
                <a:alpha val="14901"/>
              </a:srgbClr>
            </a:outerShdw>
          </a:effectLst>
        </p:spPr>
      </p:pic>
      <p:pic>
        <p:nvPicPr>
          <p:cNvPr id="34" name="Google Shape;34;p5" descr="University of San Carlos"/>
          <p:cNvPicPr preferRelativeResize="0"/>
          <p:nvPr/>
        </p:nvPicPr>
        <p:blipFill rotWithShape="1">
          <a:blip r:embed="rId4">
            <a:alphaModFix/>
          </a:blip>
          <a:srcRect l="15699" t="-1974" r="19115" b="35040"/>
          <a:stretch/>
        </p:blipFill>
        <p:spPr>
          <a:xfrm>
            <a:off x="9584274" y="5061"/>
            <a:ext cx="4572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5"/>
          <p:cNvSpPr txBox="1"/>
          <p:nvPr/>
        </p:nvSpPr>
        <p:spPr>
          <a:xfrm>
            <a:off x="55415" y="6400800"/>
            <a:ext cx="164592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 dirty="0">
                <a:solidFill>
                  <a:srgbClr val="0000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CS 3104 - OS</a:t>
            </a:r>
            <a:endParaRPr sz="1800" b="1" dirty="0">
              <a:solidFill>
                <a:srgbClr val="00006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hapter Opener: author at top">
  <p:cSld name="Chapter Opener: author at top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ctrTitle"/>
          </p:nvPr>
        </p:nvSpPr>
        <p:spPr>
          <a:xfrm>
            <a:off x="465511" y="533400"/>
            <a:ext cx="11858938" cy="1066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Times"/>
              <a:buNone/>
              <a:defRPr sz="6200" b="0" i="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body" idx="1"/>
          </p:nvPr>
        </p:nvSpPr>
        <p:spPr>
          <a:xfrm>
            <a:off x="465189" y="1758696"/>
            <a:ext cx="11859260" cy="60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900"/>
              <a:buNone/>
              <a:defRPr sz="2900" b="1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2"/>
          </p:nvPr>
        </p:nvSpPr>
        <p:spPr>
          <a:xfrm>
            <a:off x="465189" y="2379778"/>
            <a:ext cx="11859260" cy="6682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>
                <a:solidFill>
                  <a:schemeClr val="accent2"/>
                </a:solidFill>
              </a:defRPr>
            </a:lvl1pPr>
            <a:lvl2pPr marL="914400" lvl="1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None/>
              <a:defRPr/>
            </a:lvl2pPr>
            <a:lvl3pPr marL="1371600" lvl="2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3pPr>
            <a:lvl4pPr marL="1828800" lvl="3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4pPr>
            <a:lvl5pPr marL="2286000" lvl="4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body" idx="3"/>
          </p:nvPr>
        </p:nvSpPr>
        <p:spPr>
          <a:xfrm>
            <a:off x="464503" y="3733800"/>
            <a:ext cx="1185926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4000"/>
              <a:buNone/>
              <a:defRPr sz="4000" b="1">
                <a:solidFill>
                  <a:schemeClr val="accen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subTitle" idx="4"/>
          </p:nvPr>
        </p:nvSpPr>
        <p:spPr>
          <a:xfrm>
            <a:off x="465511" y="4267200"/>
            <a:ext cx="11858938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body" idx="5"/>
          </p:nvPr>
        </p:nvSpPr>
        <p:spPr>
          <a:xfrm>
            <a:off x="464503" y="6553200"/>
            <a:ext cx="11859946" cy="277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3" name="Google Shape;43;p6"/>
          <p:cNvSpPr/>
          <p:nvPr/>
        </p:nvSpPr>
        <p:spPr>
          <a:xfrm>
            <a:off x="0" y="3048000"/>
            <a:ext cx="12801600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4" name="Google Shape;44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764600" y="3051723"/>
            <a:ext cx="22860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45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55551" y="3058344"/>
            <a:ext cx="457200" cy="457200"/>
          </a:xfrm>
          <a:prstGeom prst="rect">
            <a:avLst/>
          </a:prstGeom>
          <a:noFill/>
          <a:ln>
            <a:noFill/>
          </a:ln>
          <a:effectLst>
            <a:outerShdw blurRad="152400" dist="317500" dir="5400000" sx="90000" sy="-19000" rotWithShape="0">
              <a:srgbClr val="000000">
                <a:alpha val="14901"/>
              </a:srgbClr>
            </a:outerShdw>
          </a:effectLst>
        </p:spPr>
      </p:pic>
      <p:pic>
        <p:nvPicPr>
          <p:cNvPr id="46" name="Google Shape;46;p6" descr="University of San Carlos"/>
          <p:cNvPicPr preferRelativeResize="0"/>
          <p:nvPr/>
        </p:nvPicPr>
        <p:blipFill rotWithShape="1">
          <a:blip r:embed="rId4">
            <a:alphaModFix/>
          </a:blip>
          <a:srcRect l="15699" t="-1974" r="19115" b="35040"/>
          <a:stretch/>
        </p:blipFill>
        <p:spPr>
          <a:xfrm>
            <a:off x="4873733" y="3061258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hapter Opener: author at bottom">
  <p:cSld name="Chapter Opener: author at bottom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 txBox="1">
            <a:spLocks noGrp="1"/>
          </p:cNvSpPr>
          <p:nvPr>
            <p:ph type="body" idx="1"/>
          </p:nvPr>
        </p:nvSpPr>
        <p:spPr>
          <a:xfrm>
            <a:off x="464503" y="228600"/>
            <a:ext cx="11859260" cy="53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4000"/>
              <a:buNone/>
              <a:defRPr sz="4000" b="1">
                <a:solidFill>
                  <a:schemeClr val="accent1"/>
                </a:solidFill>
              </a:defRPr>
            </a:lvl1pPr>
            <a:lvl2pPr marL="914400" lvl="1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None/>
              <a:defRPr>
                <a:solidFill>
                  <a:schemeClr val="accent1"/>
                </a:solidFill>
              </a:defRPr>
            </a:lvl2pPr>
            <a:lvl3pPr marL="1371600" lvl="2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>
                <a:solidFill>
                  <a:schemeClr val="accent1"/>
                </a:solidFill>
              </a:defRPr>
            </a:lvl3pPr>
            <a:lvl4pPr marL="1828800" lvl="3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>
                <a:solidFill>
                  <a:schemeClr val="accent1"/>
                </a:solidFill>
              </a:defRPr>
            </a:lvl4pPr>
            <a:lvl5pPr marL="2286000" lvl="4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>
                <a:solidFill>
                  <a:schemeClr val="accen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body" idx="2"/>
          </p:nvPr>
        </p:nvSpPr>
        <p:spPr>
          <a:xfrm>
            <a:off x="464503" y="761564"/>
            <a:ext cx="11859260" cy="2296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3800"/>
              <a:buNone/>
              <a:defRPr sz="3800"/>
            </a:lvl1pPr>
            <a:lvl2pPr marL="914400" lvl="1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None/>
              <a:defRPr/>
            </a:lvl2pPr>
            <a:lvl3pPr marL="1371600" lvl="2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3pPr>
            <a:lvl4pPr marL="1828800" lvl="3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4pPr>
            <a:lvl5pPr marL="2286000" lvl="4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title"/>
          </p:nvPr>
        </p:nvSpPr>
        <p:spPr>
          <a:xfrm>
            <a:off x="465511" y="3515650"/>
            <a:ext cx="11858938" cy="1513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Times"/>
              <a:buNone/>
              <a:defRPr sz="6200" b="0" i="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body" idx="3"/>
          </p:nvPr>
        </p:nvSpPr>
        <p:spPr>
          <a:xfrm>
            <a:off x="464503" y="5029200"/>
            <a:ext cx="11859260" cy="6068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900"/>
              <a:buNone/>
              <a:defRPr sz="2900" b="1"/>
            </a:lvl1pPr>
            <a:lvl2pPr marL="914400" lvl="1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None/>
              <a:defRPr/>
            </a:lvl2pPr>
            <a:lvl3pPr marL="1371600" lvl="2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3pPr>
            <a:lvl4pPr marL="1828800" lvl="3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4pPr>
            <a:lvl5pPr marL="2286000" lvl="4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body" idx="4"/>
          </p:nvPr>
        </p:nvSpPr>
        <p:spPr>
          <a:xfrm>
            <a:off x="464503" y="5811838"/>
            <a:ext cx="11859260" cy="622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>
                <a:solidFill>
                  <a:schemeClr val="accent2"/>
                </a:solidFill>
              </a:defRPr>
            </a:lvl1pPr>
            <a:lvl2pPr marL="914400" lvl="1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None/>
              <a:defRPr>
                <a:solidFill>
                  <a:schemeClr val="accent2"/>
                </a:solidFill>
              </a:defRPr>
            </a:lvl2pPr>
            <a:lvl3pPr marL="1371600" lvl="2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>
                <a:solidFill>
                  <a:schemeClr val="accent2"/>
                </a:solidFill>
              </a:defRPr>
            </a:lvl3pPr>
            <a:lvl4pPr marL="1828800" lvl="3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>
                <a:solidFill>
                  <a:schemeClr val="accent2"/>
                </a:solidFill>
              </a:defRPr>
            </a:lvl4pPr>
            <a:lvl5pPr marL="2286000" lvl="4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>
                <a:solidFill>
                  <a:schemeClr val="accent2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body" idx="5"/>
          </p:nvPr>
        </p:nvSpPr>
        <p:spPr>
          <a:xfrm>
            <a:off x="464503" y="6530484"/>
            <a:ext cx="11859260" cy="211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 sz="12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/>
          <p:nvPr/>
        </p:nvSpPr>
        <p:spPr>
          <a:xfrm>
            <a:off x="0" y="3058450"/>
            <a:ext cx="12801600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plus 2 columns">
  <p:cSld name="Title plus 2 columns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8"/>
          <p:cNvSpPr txBox="1">
            <a:spLocks noGrp="1"/>
          </p:cNvSpPr>
          <p:nvPr>
            <p:ph type="title"/>
          </p:nvPr>
        </p:nvSpPr>
        <p:spPr>
          <a:xfrm>
            <a:off x="465511" y="745068"/>
            <a:ext cx="11858938" cy="849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Times New Roman"/>
              <a:buNone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body" idx="1"/>
          </p:nvPr>
        </p:nvSpPr>
        <p:spPr>
          <a:xfrm>
            <a:off x="464503" y="1593850"/>
            <a:ext cx="11859260" cy="4643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AutoNum type="arabicPeriod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8" name="Google Shape;58;p8"/>
          <p:cNvSpPr txBox="1">
            <a:spLocks noGrp="1"/>
          </p:cNvSpPr>
          <p:nvPr>
            <p:ph type="sldNum" idx="12"/>
          </p:nvPr>
        </p:nvSpPr>
        <p:spPr>
          <a:xfrm>
            <a:off x="9246436" y="6356352"/>
            <a:ext cx="225084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9" name="Google Shape;59;p8"/>
          <p:cNvSpPr txBox="1">
            <a:spLocks noGrp="1"/>
          </p:cNvSpPr>
          <p:nvPr>
            <p:ph type="ftr" idx="11"/>
          </p:nvPr>
        </p:nvSpPr>
        <p:spPr>
          <a:xfrm>
            <a:off x="4240530" y="6356352"/>
            <a:ext cx="43205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plus 2 columns in boxes">
  <p:cSld name="Title plus 2 columns in boxes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9"/>
          <p:cNvSpPr txBox="1">
            <a:spLocks noGrp="1"/>
          </p:cNvSpPr>
          <p:nvPr>
            <p:ph type="title"/>
          </p:nvPr>
        </p:nvSpPr>
        <p:spPr>
          <a:xfrm>
            <a:off x="465511" y="745068"/>
            <a:ext cx="11858938" cy="849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Times New Roman"/>
              <a:buNone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body" idx="1"/>
          </p:nvPr>
        </p:nvSpPr>
        <p:spPr>
          <a:xfrm>
            <a:off x="465510" y="1594115"/>
            <a:ext cx="5767387" cy="458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body" idx="2"/>
          </p:nvPr>
        </p:nvSpPr>
        <p:spPr>
          <a:xfrm>
            <a:off x="6568175" y="1594115"/>
            <a:ext cx="5756275" cy="458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sldNum" idx="12"/>
          </p:nvPr>
        </p:nvSpPr>
        <p:spPr>
          <a:xfrm>
            <a:off x="9246436" y="6356352"/>
            <a:ext cx="225084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ftr" idx="11"/>
          </p:nvPr>
        </p:nvSpPr>
        <p:spPr>
          <a:xfrm>
            <a:off x="4240530" y="6356352"/>
            <a:ext cx="43205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and the two contents">
  <p:cSld name="image and the two contents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>
            <a:spLocks noGrp="1"/>
          </p:cNvSpPr>
          <p:nvPr>
            <p:ph type="title"/>
          </p:nvPr>
        </p:nvSpPr>
        <p:spPr>
          <a:xfrm>
            <a:off x="465511" y="745068"/>
            <a:ext cx="11858938" cy="849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Times New Roman"/>
              <a:buNone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body" idx="1"/>
          </p:nvPr>
        </p:nvSpPr>
        <p:spPr>
          <a:xfrm>
            <a:off x="465511" y="1594379"/>
            <a:ext cx="11858252" cy="4569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/>
            </a:lvl1pPr>
            <a:lvl2pPr marL="914400" lvl="1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AutoNum type="alphaLcPeriod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sldNum" idx="12"/>
          </p:nvPr>
        </p:nvSpPr>
        <p:spPr>
          <a:xfrm>
            <a:off x="9246436" y="6356352"/>
            <a:ext cx="225084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ftr" idx="11"/>
          </p:nvPr>
        </p:nvSpPr>
        <p:spPr>
          <a:xfrm>
            <a:off x="4240530" y="6356352"/>
            <a:ext cx="43205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Chapter Opener: author at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"/>
          <p:cNvSpPr>
            <a:spLocks noGrp="1"/>
          </p:cNvSpPr>
          <p:nvPr>
            <p:ph type="ctrTitle" hasCustomPrompt="1"/>
          </p:nvPr>
        </p:nvSpPr>
        <p:spPr>
          <a:xfrm>
            <a:off x="465511" y="533400"/>
            <a:ext cx="11858938" cy="1066801"/>
          </a:xfrm>
        </p:spPr>
        <p:txBody>
          <a:bodyPr anchor="t">
            <a:normAutofit/>
          </a:bodyPr>
          <a:lstStyle>
            <a:lvl1pPr algn="ctr">
              <a:defRPr sz="6200" b="0" i="0">
                <a:solidFill>
                  <a:schemeClr val="tx1"/>
                </a:solidFill>
                <a:latin typeface="Times" pitchFamily="2" charset="0"/>
              </a:defRPr>
            </a:lvl1pPr>
          </a:lstStyle>
          <a:p>
            <a:r>
              <a:rPr lang="en-US" dirty="0"/>
              <a:t>Click to Edit Book Title</a:t>
            </a:r>
          </a:p>
        </p:txBody>
      </p:sp>
      <p:sp>
        <p:nvSpPr>
          <p:cNvPr id="5" name="Edition">
            <a:extLst>
              <a:ext uri="{FF2B5EF4-FFF2-40B4-BE49-F238E27FC236}">
                <a16:creationId xmlns:a16="http://schemas.microsoft.com/office/drawing/2014/main" id="{B16BE010-E2AD-8943-AA26-A3BD45390A63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465189" y="1758696"/>
            <a:ext cx="11859260" cy="60350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900" b="1"/>
            </a:lvl1pPr>
          </a:lstStyle>
          <a:p>
            <a:pPr lvl="0"/>
            <a:r>
              <a:rPr lang="en-US" dirty="0"/>
              <a:t>Third Edition</a:t>
            </a:r>
          </a:p>
        </p:txBody>
      </p:sp>
      <p:sp>
        <p:nvSpPr>
          <p:cNvPr id="7" name="Author">
            <a:extLst>
              <a:ext uri="{FF2B5EF4-FFF2-40B4-BE49-F238E27FC236}">
                <a16:creationId xmlns:a16="http://schemas.microsoft.com/office/drawing/2014/main" id="{D071BBAD-F08D-AA46-8DDD-B137F9C0B7FA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465189" y="2379778"/>
            <a:ext cx="11859260" cy="66822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accent2"/>
                </a:solidFill>
              </a:defRPr>
            </a:lvl1pPr>
            <a:lvl2pPr marL="338328" indent="0" algn="ctr">
              <a:buNone/>
              <a:defRPr/>
            </a:lvl2pPr>
            <a:lvl3pPr marL="640080" indent="0" algn="ctr">
              <a:buNone/>
              <a:defRPr/>
            </a:lvl3pPr>
            <a:lvl4pPr marL="914400" indent="0" algn="ctr">
              <a:buNone/>
              <a:defRPr/>
            </a:lvl4pPr>
            <a:lvl5pPr marL="1188720" indent="0" algn="ctr">
              <a:buNone/>
              <a:defRPr/>
            </a:lvl5pPr>
          </a:lstStyle>
          <a:p>
            <a:pPr lvl="0"/>
            <a:r>
              <a:rPr lang="en-US" dirty="0"/>
              <a:t>David Klein</a:t>
            </a:r>
          </a:p>
        </p:txBody>
      </p:sp>
      <p:sp>
        <p:nvSpPr>
          <p:cNvPr id="14" name="CN">
            <a:extLst>
              <a:ext uri="{FF2B5EF4-FFF2-40B4-BE49-F238E27FC236}">
                <a16:creationId xmlns:a16="http://schemas.microsoft.com/office/drawing/2014/main" id="{7D7AAD37-2105-EA4E-810B-DEF0E8A3B04B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464503" y="3621661"/>
            <a:ext cx="11859260" cy="59638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4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Chapter 1</a:t>
            </a:r>
          </a:p>
        </p:txBody>
      </p:sp>
      <p:sp>
        <p:nvSpPr>
          <p:cNvPr id="3" name="CT"/>
          <p:cNvSpPr>
            <a:spLocks noGrp="1"/>
          </p:cNvSpPr>
          <p:nvPr>
            <p:ph type="subTitle" idx="1" hasCustomPrompt="1"/>
          </p:nvPr>
        </p:nvSpPr>
        <p:spPr>
          <a:xfrm>
            <a:off x="465511" y="4241322"/>
            <a:ext cx="11858938" cy="797939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3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Chapter Title</a:t>
            </a:r>
          </a:p>
        </p:txBody>
      </p:sp>
      <p:sp>
        <p:nvSpPr>
          <p:cNvPr id="18" name="Invisible animation alert">
            <a:extLst>
              <a:ext uri="{FF2B5EF4-FFF2-40B4-BE49-F238E27FC236}">
                <a16:creationId xmlns:a16="http://schemas.microsoft.com/office/drawing/2014/main" id="{701DEE96-975A-2A49-BF22-625374CB4B0A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464503" y="6553200"/>
            <a:ext cx="11859946" cy="27781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 marL="338328" indent="0">
              <a:buNone/>
              <a:defRPr sz="1200"/>
            </a:lvl2pPr>
            <a:lvl3pPr marL="640080" indent="0">
              <a:buNone/>
              <a:defRPr sz="1200"/>
            </a:lvl3pPr>
            <a:lvl4pPr marL="914400" indent="0">
              <a:buNone/>
              <a:defRPr sz="1200"/>
            </a:lvl4pPr>
            <a:lvl5pPr marL="1188720" indent="0">
              <a:buNone/>
              <a:defRPr sz="1200"/>
            </a:lvl5pPr>
          </a:lstStyle>
          <a:p>
            <a:pPr lvl="0"/>
            <a:r>
              <a:rPr lang="en-US" dirty="0"/>
              <a:t>Invisible animation alert</a:t>
            </a:r>
          </a:p>
        </p:txBody>
      </p:sp>
      <p:sp>
        <p:nvSpPr>
          <p:cNvPr id="12" name="Rectangle">
            <a:extLst>
              <a:ext uri="{FF2B5EF4-FFF2-40B4-BE49-F238E27FC236}">
                <a16:creationId xmlns:a16="http://schemas.microsoft.com/office/drawing/2014/main" id="{2A78E3D0-E07D-7E4F-92F5-2C47C124D0A7}"/>
              </a:ext>
            </a:extLst>
          </p:cNvPr>
          <p:cNvSpPr/>
          <p:nvPr userDrawn="1"/>
        </p:nvSpPr>
        <p:spPr>
          <a:xfrm>
            <a:off x="0" y="3048000"/>
            <a:ext cx="12801600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9" name="Picture 9" descr="dino_4">
            <a:extLst>
              <a:ext uri="{FF2B5EF4-FFF2-40B4-BE49-F238E27FC236}">
                <a16:creationId xmlns:a16="http://schemas.microsoft.com/office/drawing/2014/main" id="{F837FA77-27C8-4245-92B6-2EE3C8A3370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6486" y="5259314"/>
            <a:ext cx="2595295" cy="1432792"/>
          </a:xfrm>
          <a:prstGeom prst="rect">
            <a:avLst/>
          </a:prstGeom>
          <a:noFill/>
          <a:ln w="76200">
            <a:solidFill>
              <a:srgbClr val="3366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/>
          <p:cNvPicPr>
            <a:picLocks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4595" y="3047888"/>
            <a:ext cx="2286000" cy="457200"/>
          </a:xfrm>
          <a:prstGeom prst="rect">
            <a:avLst/>
          </a:prstGeom>
          <a:effectLst>
            <a:innerShdw blurRad="63500" dist="50800" dir="18900000">
              <a:prstClr val="black">
                <a:alpha val="50000"/>
              </a:prstClr>
            </a:innerShdw>
          </a:effectLst>
        </p:spPr>
      </p:pic>
      <p:pic>
        <p:nvPicPr>
          <p:cNvPr id="16" name="Picture 15"/>
          <p:cNvPicPr>
            <a:picLocks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3981" y="3054509"/>
            <a:ext cx="548640" cy="457200"/>
          </a:xfrm>
          <a:prstGeom prst="rect">
            <a:avLst/>
          </a:prstGeom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</p:pic>
      <p:pic>
        <p:nvPicPr>
          <p:cNvPr id="17" name="Picture 2" descr="University of San Carlos"/>
          <p:cNvPicPr>
            <a:picLocks noChangeArrowheads="1"/>
          </p:cNvPicPr>
          <p:nvPr userDrawn="1"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4688" b="89844" l="9961" r="89844">
                        <a14:foregroundMark x1="57031" y1="20898" x2="57031" y2="20898"/>
                        <a14:foregroundMark x1="57031" y1="23633" x2="57031" y2="23633"/>
                        <a14:foregroundMark x1="50391" y1="35547" x2="50391" y2="35547"/>
                        <a14:foregroundMark x1="50391" y1="39063" x2="50391" y2="39063"/>
                        <a14:foregroundMark x1="47070" y1="39258" x2="47070" y2="39258"/>
                        <a14:foregroundMark x1="24414" y1="24023" x2="24414" y2="24023"/>
                        <a14:foregroundMark x1="33398" y1="10742" x2="33398" y2="10742"/>
                        <a14:foregroundMark x1="41016" y1="6641" x2="41016" y2="6641"/>
                        <a14:foregroundMark x1="59375" y1="7813" x2="59375" y2="7813"/>
                        <a14:foregroundMark x1="49219" y1="4688" x2="49219" y2="4688"/>
                        <a14:foregroundMark x1="29297" y1="16406" x2="29297" y2="16406"/>
                        <a14:foregroundMark x1="70313" y1="17383" x2="70313" y2="17383"/>
                        <a14:foregroundMark x1="53711" y1="23438" x2="53711" y2="23438"/>
                        <a14:foregroundMark x1="51953" y1="36133" x2="51953" y2="36133"/>
                        <a14:foregroundMark x1="51953" y1="39844" x2="51953" y2="39844"/>
                        <a14:foregroundMark x1="47656" y1="39844" x2="47656" y2="39844"/>
                        <a14:foregroundMark x1="66016" y1="11914" x2="66016" y2="11914"/>
                        <a14:foregroundMark x1="74414" y1="25195" x2="74414" y2="25195"/>
                        <a14:foregroundMark x1="73828" y1="34375" x2="73828" y2="34375"/>
                        <a14:foregroundMark x1="25586" y1="37305" x2="25586" y2="37305"/>
                        <a14:foregroundMark x1="27148" y1="40430" x2="27148" y2="40430"/>
                        <a14:foregroundMark x1="27930" y1="42383" x2="27930" y2="42383"/>
                        <a14:foregroundMark x1="73242" y1="22070" x2="73242" y2="22070"/>
                        <a14:foregroundMark x1="71289" y1="17969" x2="71289" y2="17969"/>
                        <a14:foregroundMark x1="69727" y1="15625" x2="69727" y2="15625"/>
                        <a14:foregroundMark x1="66602" y1="11914" x2="66602" y2="11914"/>
                        <a14:foregroundMark x1="64063" y1="9570" x2="64063" y2="9570"/>
                        <a14:foregroundMark x1="61914" y1="8398" x2="61914" y2="8398"/>
                        <a14:foregroundMark x1="72852" y1="37891" x2="72852" y2="37891"/>
                        <a14:foregroundMark x1="73242" y1="35742" x2="73242" y2="35742"/>
                        <a14:foregroundMark x1="72070" y1="40820" x2="72070" y2="40820"/>
                        <a14:foregroundMark x1="70703" y1="43359" x2="70703" y2="43359"/>
                        <a14:foregroundMark x1="64258" y1="50586" x2="64258" y2="50586"/>
                        <a14:foregroundMark x1="56836" y1="53320" x2="56836" y2="53320"/>
                        <a14:foregroundMark x1="26172" y1="19727" x2="26172" y2="19727"/>
                        <a14:foregroundMark x1="27930" y1="16992" x2="27930" y2="16992"/>
                        <a14:foregroundMark x1="31055" y1="15039" x2="31055" y2="15039"/>
                        <a14:foregroundMark x1="32227" y1="12500" x2="32227" y2="12500"/>
                        <a14:foregroundMark x1="35938" y1="10938" x2="35938" y2="10938"/>
                        <a14:foregroundMark x1="37500" y1="8398" x2="37500" y2="8398"/>
                        <a14:backgroundMark x1="34270" y1="25843" x2="34270" y2="25843"/>
                        <a14:backgroundMark x1="32584" y1="25000" x2="32584" y2="25000"/>
                        <a14:backgroundMark x1="33427" y1="20787" x2="33427" y2="20787"/>
                        <a14:backgroundMark x1="31180" y1="44944" x2="31180" y2="44944"/>
                        <a14:backgroundMark x1="28933" y1="46629" x2="28933" y2="46629"/>
                        <a14:backgroundMark x1="37640" y1="50281" x2="37640" y2="50281"/>
                        <a14:backgroundMark x1="35674" y1="53371" x2="35674" y2="53371"/>
                        <a14:backgroundMark x1="66011" y1="27247" x2="66011" y2="27247"/>
                        <a14:backgroundMark x1="52528" y1="11517" x2="52528" y2="11517"/>
                        <a14:backgroundMark x1="73596" y1="28652" x2="73596" y2="28652"/>
                        <a14:backgroundMark x1="71629" y1="36798" x2="71629" y2="36798"/>
                        <a14:backgroundMark x1="75000" y1="38202" x2="75000" y2="38202"/>
                        <a14:backgroundMark x1="70506" y1="46629" x2="70506" y2="46629"/>
                        <a14:backgroundMark x1="60393" y1="52809" x2="60393" y2="52809"/>
                        <a14:backgroundMark x1="67135" y1="45787" x2="67135" y2="45787"/>
                        <a14:backgroundMark x1="24157" y1="37360" x2="24157" y2="37360"/>
                        <a14:backgroundMark x1="27247" y1="36798" x2="27247" y2="36798"/>
                        <a14:backgroundMark x1="24719" y1="19101" x2="24719" y2="19101"/>
                        <a14:backgroundMark x1="29494" y1="12921" x2="29494" y2="12921"/>
                        <a14:backgroundMark x1="26966" y1="21348" x2="26966" y2="21348"/>
                        <a14:backgroundMark x1="23315" y1="30899" x2="23315" y2="30899"/>
                        <a14:backgroundMark x1="62640" y1="7865" x2="62640" y2="7865"/>
                        <a14:backgroundMark x1="61236" y1="9270" x2="61236" y2="9270"/>
                        <a14:backgroundMark x1="67416" y1="14045" x2="67416" y2="14045"/>
                        <a14:backgroundMark x1="73876" y1="30056" x2="73876" y2="30056"/>
                        <a14:backgroundMark x1="46629" y1="55618" x2="46629" y2="55618"/>
                        <a14:backgroundMark x1="52247" y1="55899" x2="52247" y2="55899"/>
                      </a14:backgroundRemoval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699" t="-1974" r="19116" b="35041"/>
          <a:stretch/>
        </p:blipFill>
        <p:spPr bwMode="auto">
          <a:xfrm>
            <a:off x="4873728" y="3057423"/>
            <a:ext cx="457200" cy="45720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16830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jp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"/>
          <p:cNvSpPr txBox="1">
            <a:spLocks noGrp="1"/>
          </p:cNvSpPr>
          <p:nvPr>
            <p:ph type="title"/>
          </p:nvPr>
        </p:nvSpPr>
        <p:spPr>
          <a:xfrm>
            <a:off x="465511" y="745068"/>
            <a:ext cx="11858938" cy="849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Times New Roman"/>
              <a:buNone/>
              <a:defRPr sz="4000" b="0" i="0" u="none" strike="noStrike" cap="none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3"/>
          <p:cNvSpPr txBox="1">
            <a:spLocks noGrp="1"/>
          </p:cNvSpPr>
          <p:nvPr>
            <p:ph type="body" idx="1"/>
          </p:nvPr>
        </p:nvSpPr>
        <p:spPr>
          <a:xfrm>
            <a:off x="465511" y="1594379"/>
            <a:ext cx="11858938" cy="45825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12" name="Google Shape;12;p3"/>
          <p:cNvSpPr txBox="1">
            <a:spLocks noGrp="1"/>
          </p:cNvSpPr>
          <p:nvPr>
            <p:ph type="sldNum" idx="12"/>
          </p:nvPr>
        </p:nvSpPr>
        <p:spPr>
          <a:xfrm>
            <a:off x="9246436" y="6356352"/>
            <a:ext cx="225084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ftr" idx="11"/>
          </p:nvPr>
        </p:nvSpPr>
        <p:spPr>
          <a:xfrm>
            <a:off x="4240530" y="6356352"/>
            <a:ext cx="43205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14" name="Google Shape;14;p3"/>
          <p:cNvSpPr/>
          <p:nvPr/>
        </p:nvSpPr>
        <p:spPr>
          <a:xfrm>
            <a:off x="0" y="1590"/>
            <a:ext cx="12801600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5" name="Google Shape;15;p3"/>
          <p:cNvCxnSpPr/>
          <p:nvPr/>
        </p:nvCxnSpPr>
        <p:spPr>
          <a:xfrm>
            <a:off x="0" y="6324600"/>
            <a:ext cx="12801600" cy="0"/>
          </a:xfrm>
          <a:prstGeom prst="straightConnector1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6" name="Google Shape;16;p3" descr="dino_3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-88" y="2907"/>
            <a:ext cx="907046" cy="4921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3" descr="dino_6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11772038" y="6369909"/>
            <a:ext cx="966760" cy="425934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"/>
          <p:cNvSpPr txBox="1"/>
          <p:nvPr/>
        </p:nvSpPr>
        <p:spPr>
          <a:xfrm>
            <a:off x="674553" y="1034317"/>
            <a:ext cx="11430000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i="0" u="none" strike="noStrike" cap="none">
                <a:solidFill>
                  <a:srgbClr val="0000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CS 3104 – OPERATING SYSTEMS</a:t>
            </a:r>
            <a:endParaRPr sz="4800" b="1" i="0" u="none" strike="noStrike" cap="none">
              <a:solidFill>
                <a:srgbClr val="00006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6" name="Google Shape;76;p1"/>
          <p:cNvSpPr txBox="1"/>
          <p:nvPr/>
        </p:nvSpPr>
        <p:spPr>
          <a:xfrm>
            <a:off x="1558977" y="3630741"/>
            <a:ext cx="9601200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 smtClean="0">
                <a:solidFill>
                  <a:srgbClr val="8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Chapter 16: Security</a:t>
            </a:r>
            <a:endParaRPr dirty="0">
              <a:solidFill>
                <a:srgbClr val="8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"/>
          <p:cNvSpPr txBox="1"/>
          <p:nvPr/>
        </p:nvSpPr>
        <p:spPr>
          <a:xfrm>
            <a:off x="95706" y="476475"/>
            <a:ext cx="12599999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 smtClean="0">
                <a:solidFill>
                  <a:srgbClr val="0000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Program Threats</a:t>
            </a:r>
            <a:endParaRPr sz="3200" b="1" dirty="0">
              <a:solidFill>
                <a:srgbClr val="00006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Oval 1"/>
          <p:cNvSpPr/>
          <p:nvPr/>
        </p:nvSpPr>
        <p:spPr>
          <a:xfrm>
            <a:off x="4455605" y="1325575"/>
            <a:ext cx="3880199" cy="56263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en-US" sz="2000" b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Code Injection</a:t>
            </a:r>
            <a:endParaRPr lang="en-PH" sz="2000" b="1" dirty="0">
              <a:solidFill>
                <a:srgbClr val="0000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80574" y="2304931"/>
            <a:ext cx="10830259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  <a:defRPr/>
            </a:pPr>
            <a:r>
              <a:rPr lang="en-US" altLang="en-US" sz="2000" b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Code-injection attack </a:t>
            </a: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occurs when system code is not malicious but has bugs allowing executable code to be added or modified</a:t>
            </a:r>
          </a:p>
          <a:p>
            <a:pPr marL="342900" lvl="1" indent="-342900" algn="just"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  <a:defRPr/>
            </a:pPr>
            <a:endParaRPr lang="en-US" altLang="en-US" sz="2000" dirty="0" smtClean="0">
              <a:solidFill>
                <a:srgbClr val="0000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95350" lvl="1" indent="-352425" algn="just">
              <a:buClr>
                <a:schemeClr val="accent2">
                  <a:lumMod val="75000"/>
                </a:schemeClr>
              </a:buClr>
              <a:buFont typeface="Courier New" panose="02070309020205020404" pitchFamily="49" charset="0"/>
              <a:buChar char="o"/>
              <a:defRPr/>
            </a:pPr>
            <a:r>
              <a:rPr lang="en-US" altLang="en-US" sz="2000" dirty="0" smtClean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Results </a:t>
            </a: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from poor or insecure programming paradigms, commonly in low level languages like C or C++ which allow for direct memory access through pointers</a:t>
            </a:r>
          </a:p>
          <a:p>
            <a:pPr marL="895350" lvl="1" indent="-352425" algn="just">
              <a:buClr>
                <a:schemeClr val="accent2">
                  <a:lumMod val="75000"/>
                </a:schemeClr>
              </a:buClr>
              <a:buFont typeface="Courier New" panose="02070309020205020404" pitchFamily="49" charset="0"/>
              <a:buChar char="o"/>
              <a:defRPr/>
            </a:pPr>
            <a:endParaRPr lang="en-US" altLang="en-US" sz="2000" dirty="0" smtClean="0">
              <a:solidFill>
                <a:srgbClr val="0000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95350" lvl="1" indent="-352425" algn="just">
              <a:buClr>
                <a:schemeClr val="accent2">
                  <a:lumMod val="75000"/>
                </a:schemeClr>
              </a:buClr>
              <a:buFont typeface="Courier New" panose="02070309020205020404" pitchFamily="49" charset="0"/>
              <a:buChar char="o"/>
              <a:defRPr/>
            </a:pPr>
            <a:r>
              <a:rPr lang="en-US" altLang="en-US" sz="2000" dirty="0" smtClean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Goal </a:t>
            </a: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 a buffer overflow in which code is placed in a buffer and execution caused by the attack</a:t>
            </a:r>
          </a:p>
          <a:p>
            <a:pPr marL="895350" lvl="1" indent="-352425" algn="just">
              <a:buClr>
                <a:schemeClr val="accent2">
                  <a:lumMod val="75000"/>
                </a:schemeClr>
              </a:buClr>
              <a:buFont typeface="Courier New" panose="02070309020205020404" pitchFamily="49" charset="0"/>
              <a:buChar char="o"/>
              <a:defRPr/>
            </a:pPr>
            <a:endParaRPr lang="en-US" altLang="en-US" sz="2000" dirty="0" smtClean="0">
              <a:solidFill>
                <a:srgbClr val="0000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95350" lvl="1" indent="-352425" algn="just">
              <a:buClr>
                <a:schemeClr val="accent2">
                  <a:lumMod val="75000"/>
                </a:schemeClr>
              </a:buClr>
              <a:buFont typeface="Courier New" panose="02070309020205020404" pitchFamily="49" charset="0"/>
              <a:buChar char="o"/>
              <a:defRPr/>
            </a:pPr>
            <a:r>
              <a:rPr lang="en-US" altLang="en-US" sz="2000" dirty="0" smtClean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Can </a:t>
            </a: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 run by script kiddies – use tools written but exploit identifiers</a:t>
            </a:r>
            <a:endParaRPr lang="en-PH" sz="2000" dirty="0">
              <a:solidFill>
                <a:srgbClr val="0000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7222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"/>
          <p:cNvSpPr txBox="1"/>
          <p:nvPr/>
        </p:nvSpPr>
        <p:spPr>
          <a:xfrm>
            <a:off x="95706" y="476475"/>
            <a:ext cx="12599999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 smtClean="0">
                <a:solidFill>
                  <a:srgbClr val="0000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Program Threats</a:t>
            </a:r>
            <a:endParaRPr sz="3200" b="1" dirty="0">
              <a:solidFill>
                <a:srgbClr val="00006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Oval 1"/>
          <p:cNvSpPr/>
          <p:nvPr/>
        </p:nvSpPr>
        <p:spPr>
          <a:xfrm>
            <a:off x="2921867" y="1239512"/>
            <a:ext cx="6947668" cy="56263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wrap="none">
            <a:spAutoFit/>
          </a:bodyPr>
          <a:lstStyle/>
          <a:p>
            <a:pPr algn="ctr"/>
            <a:r>
              <a:rPr lang="en-US" altLang="en-US" sz="2000" b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 Program with Buffer-overflow Condition</a:t>
            </a:r>
            <a:endParaRPr lang="en-PH" sz="2000" b="1" dirty="0">
              <a:solidFill>
                <a:srgbClr val="0000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495425" y="2180429"/>
            <a:ext cx="4391025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>
              <a:buFont typeface="Monotype Sorts" pitchFamily="-84" charset="2"/>
              <a:buNone/>
            </a:pPr>
            <a:r>
              <a:rPr lang="en-US" altLang="en-US" dirty="0">
                <a:latin typeface="Consolas" panose="020B0609020204030204" pitchFamily="49" charset="0"/>
              </a:rPr>
              <a:t>#include </a:t>
            </a:r>
            <a:r>
              <a:rPr lang="en-US" altLang="en-US" i="1" dirty="0">
                <a:latin typeface="Consolas" panose="020B0609020204030204" pitchFamily="49" charset="0"/>
              </a:rPr>
              <a:t>&lt;</a:t>
            </a:r>
            <a:r>
              <a:rPr lang="en-US" altLang="en-US" dirty="0" err="1">
                <a:latin typeface="Consolas" panose="020B0609020204030204" pitchFamily="49" charset="0"/>
              </a:rPr>
              <a:t>stdio.h</a:t>
            </a:r>
            <a:r>
              <a:rPr lang="en-US" altLang="en-US" i="1" dirty="0">
                <a:latin typeface="Consolas" panose="020B0609020204030204" pitchFamily="49" charset="0"/>
              </a:rPr>
              <a:t>&gt;</a:t>
            </a:r>
          </a:p>
          <a:p>
            <a:pPr>
              <a:buFont typeface="Monotype Sorts" pitchFamily="-84" charset="2"/>
              <a:buNone/>
            </a:pPr>
            <a:r>
              <a:rPr lang="en-US" altLang="en-US" dirty="0">
                <a:latin typeface="Consolas" panose="020B0609020204030204" pitchFamily="49" charset="0"/>
              </a:rPr>
              <a:t>#define </a:t>
            </a:r>
            <a:r>
              <a:rPr lang="en-US" altLang="en-US" dirty="0" smtClean="0">
                <a:latin typeface="Consolas" panose="020B0609020204030204" pitchFamily="49" charset="0"/>
              </a:rPr>
              <a:t>BUFFER_SIZE </a:t>
            </a:r>
            <a:r>
              <a:rPr lang="en-US" altLang="en-US" dirty="0">
                <a:latin typeface="Consolas" panose="020B0609020204030204" pitchFamily="49" charset="0"/>
              </a:rPr>
              <a:t>256</a:t>
            </a:r>
          </a:p>
          <a:p>
            <a:pPr>
              <a:buFont typeface="Monotype Sorts" pitchFamily="-84" charset="2"/>
              <a:buNone/>
            </a:pPr>
            <a:r>
              <a:rPr lang="en-US" altLang="en-US" dirty="0" err="1">
                <a:latin typeface="Consolas" panose="020B0609020204030204" pitchFamily="49" charset="0"/>
              </a:rPr>
              <a:t>int</a:t>
            </a:r>
            <a:r>
              <a:rPr lang="en-US" altLang="en-US" dirty="0">
                <a:latin typeface="Consolas" panose="020B0609020204030204" pitchFamily="49" charset="0"/>
              </a:rPr>
              <a:t> main(</a:t>
            </a:r>
            <a:r>
              <a:rPr lang="en-US" altLang="en-US" dirty="0" err="1">
                <a:latin typeface="Consolas" panose="020B0609020204030204" pitchFamily="49" charset="0"/>
              </a:rPr>
              <a:t>int</a:t>
            </a:r>
            <a:r>
              <a:rPr lang="en-US" altLang="en-US" dirty="0">
                <a:latin typeface="Consolas" panose="020B0609020204030204" pitchFamily="49" charset="0"/>
              </a:rPr>
              <a:t> </a:t>
            </a:r>
            <a:r>
              <a:rPr lang="en-US" altLang="en-US" dirty="0" err="1">
                <a:latin typeface="Consolas" panose="020B0609020204030204" pitchFamily="49" charset="0"/>
              </a:rPr>
              <a:t>argc</a:t>
            </a:r>
            <a:r>
              <a:rPr lang="en-US" altLang="en-US" dirty="0">
                <a:latin typeface="Consolas" panose="020B0609020204030204" pitchFamily="49" charset="0"/>
              </a:rPr>
              <a:t>, char *</a:t>
            </a:r>
            <a:r>
              <a:rPr lang="en-US" altLang="en-US" dirty="0" err="1">
                <a:latin typeface="Consolas" panose="020B0609020204030204" pitchFamily="49" charset="0"/>
              </a:rPr>
              <a:t>argv</a:t>
            </a:r>
            <a:r>
              <a:rPr lang="en-US" altLang="en-US" dirty="0">
                <a:latin typeface="Consolas" panose="020B0609020204030204" pitchFamily="49" charset="0"/>
              </a:rPr>
              <a:t>[])</a:t>
            </a:r>
          </a:p>
          <a:p>
            <a:pPr>
              <a:buFont typeface="Monotype Sorts" pitchFamily="-84" charset="2"/>
              <a:buNone/>
            </a:pPr>
            <a:r>
              <a:rPr lang="en-US" altLang="en-US" dirty="0">
                <a:latin typeface="Consolas" panose="020B0609020204030204" pitchFamily="49" charset="0"/>
              </a:rPr>
              <a:t>{</a:t>
            </a:r>
          </a:p>
          <a:p>
            <a:pPr>
              <a:buFont typeface="Monotype Sorts" pitchFamily="-84" charset="2"/>
              <a:buNone/>
            </a:pPr>
            <a:r>
              <a:rPr lang="en-US" altLang="en-US" dirty="0">
                <a:latin typeface="Consolas" panose="020B0609020204030204" pitchFamily="49" charset="0"/>
              </a:rPr>
              <a:t>	char </a:t>
            </a:r>
            <a:r>
              <a:rPr lang="en-US" altLang="en-US" dirty="0" smtClean="0">
                <a:latin typeface="Consolas" panose="020B0609020204030204" pitchFamily="49" charset="0"/>
              </a:rPr>
              <a:t>buffer[BUFFER_SIZE</a:t>
            </a:r>
            <a:r>
              <a:rPr lang="en-US" altLang="en-US" dirty="0">
                <a:latin typeface="Consolas" panose="020B0609020204030204" pitchFamily="49" charset="0"/>
              </a:rPr>
              <a:t>];</a:t>
            </a:r>
          </a:p>
          <a:p>
            <a:pPr>
              <a:buFont typeface="Monotype Sorts" pitchFamily="-84" charset="2"/>
              <a:buNone/>
            </a:pPr>
            <a:r>
              <a:rPr lang="en-US" altLang="en-US" dirty="0">
                <a:latin typeface="Consolas" panose="020B0609020204030204" pitchFamily="49" charset="0"/>
              </a:rPr>
              <a:t>	if (</a:t>
            </a:r>
            <a:r>
              <a:rPr lang="en-US" altLang="en-US" dirty="0" err="1">
                <a:latin typeface="Consolas" panose="020B0609020204030204" pitchFamily="49" charset="0"/>
              </a:rPr>
              <a:t>argc</a:t>
            </a:r>
            <a:r>
              <a:rPr lang="en-US" altLang="en-US" dirty="0">
                <a:latin typeface="Consolas" panose="020B0609020204030204" pitchFamily="49" charset="0"/>
              </a:rPr>
              <a:t> &lt; 2)</a:t>
            </a:r>
          </a:p>
          <a:p>
            <a:pPr>
              <a:buFont typeface="Monotype Sorts" pitchFamily="-84" charset="2"/>
              <a:buNone/>
            </a:pPr>
            <a:r>
              <a:rPr lang="en-US" altLang="en-US" dirty="0">
                <a:latin typeface="Consolas" panose="020B0609020204030204" pitchFamily="49" charset="0"/>
              </a:rPr>
              <a:t>		return -1;</a:t>
            </a:r>
          </a:p>
          <a:p>
            <a:pPr>
              <a:buFont typeface="Monotype Sorts" pitchFamily="-84" charset="2"/>
              <a:buNone/>
            </a:pPr>
            <a:r>
              <a:rPr lang="en-US" altLang="en-US" dirty="0">
                <a:latin typeface="Consolas" panose="020B0609020204030204" pitchFamily="49" charset="0"/>
              </a:rPr>
              <a:t>	else {</a:t>
            </a:r>
          </a:p>
          <a:p>
            <a:pPr>
              <a:buFont typeface="Monotype Sorts" pitchFamily="-84" charset="2"/>
              <a:buNone/>
            </a:pPr>
            <a:r>
              <a:rPr lang="en-US" altLang="en-US" dirty="0">
                <a:latin typeface="Consolas" panose="020B0609020204030204" pitchFamily="49" charset="0"/>
              </a:rPr>
              <a:t>		</a:t>
            </a:r>
            <a:r>
              <a:rPr lang="en-US" altLang="en-US" dirty="0" err="1">
                <a:latin typeface="Consolas" panose="020B0609020204030204" pitchFamily="49" charset="0"/>
              </a:rPr>
              <a:t>strcpy</a:t>
            </a:r>
            <a:r>
              <a:rPr lang="en-US" altLang="en-US" dirty="0">
                <a:latin typeface="Consolas" panose="020B0609020204030204" pitchFamily="49" charset="0"/>
              </a:rPr>
              <a:t>(</a:t>
            </a:r>
            <a:r>
              <a:rPr lang="en-US" altLang="en-US" dirty="0" err="1">
                <a:latin typeface="Consolas" panose="020B0609020204030204" pitchFamily="49" charset="0"/>
              </a:rPr>
              <a:t>buffer,argv</a:t>
            </a:r>
            <a:r>
              <a:rPr lang="en-US" altLang="en-US" dirty="0">
                <a:latin typeface="Consolas" panose="020B0609020204030204" pitchFamily="49" charset="0"/>
              </a:rPr>
              <a:t>[1]);</a:t>
            </a:r>
          </a:p>
          <a:p>
            <a:pPr>
              <a:buFont typeface="Monotype Sorts" pitchFamily="-84" charset="2"/>
              <a:buNone/>
            </a:pPr>
            <a:r>
              <a:rPr lang="en-US" altLang="en-US" dirty="0">
                <a:latin typeface="Consolas" panose="020B0609020204030204" pitchFamily="49" charset="0"/>
              </a:rPr>
              <a:t>		return 0;</a:t>
            </a:r>
          </a:p>
          <a:p>
            <a:pPr>
              <a:buFont typeface="Monotype Sorts" pitchFamily="-84" charset="2"/>
              <a:buNone/>
            </a:pPr>
            <a:r>
              <a:rPr lang="en-US" altLang="en-US" dirty="0">
                <a:latin typeface="Consolas" panose="020B0609020204030204" pitchFamily="49" charset="0"/>
              </a:rPr>
              <a:t>	}</a:t>
            </a:r>
          </a:p>
          <a:p>
            <a:pPr>
              <a:buFont typeface="Monotype Sorts" pitchFamily="-84" charset="2"/>
              <a:buNone/>
            </a:pPr>
            <a:r>
              <a:rPr lang="en-US" altLang="en-US" dirty="0">
                <a:latin typeface="Consolas" panose="020B0609020204030204" pitchFamily="49" charset="0"/>
              </a:rPr>
              <a:t>}</a:t>
            </a:r>
            <a:endParaRPr lang="en-PH" dirty="0">
              <a:latin typeface="Consolas" panose="020B0609020204030204" pitchFamily="49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718801" y="5777239"/>
            <a:ext cx="11353801" cy="442674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en-US" sz="2000" b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Code review </a:t>
            </a: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can </a:t>
            </a:r>
            <a:r>
              <a:rPr lang="en-US" altLang="en-US" sz="2000" dirty="0" smtClean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help (programmers </a:t>
            </a: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review each other’s code, looking for logic flows, programming </a:t>
            </a:r>
            <a:r>
              <a:rPr lang="en-US" altLang="en-US" sz="2000" dirty="0" smtClean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flaws)</a:t>
            </a:r>
            <a:endParaRPr lang="en-PH" sz="2000" dirty="0">
              <a:solidFill>
                <a:srgbClr val="0000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962775" y="2180429"/>
            <a:ext cx="4391025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en-PH" dirty="0">
                <a:latin typeface="Consolas" panose="020B0609020204030204" pitchFamily="49" charset="0"/>
              </a:rPr>
              <a:t>#include&lt;</a:t>
            </a:r>
            <a:r>
              <a:rPr lang="en-PH" dirty="0" err="1">
                <a:latin typeface="Consolas" panose="020B0609020204030204" pitchFamily="49" charset="0"/>
              </a:rPr>
              <a:t>stdio.h</a:t>
            </a:r>
            <a:r>
              <a:rPr lang="en-PH" dirty="0">
                <a:latin typeface="Consolas" panose="020B0609020204030204" pitchFamily="49" charset="0"/>
              </a:rPr>
              <a:t>&gt;</a:t>
            </a:r>
          </a:p>
          <a:p>
            <a:r>
              <a:rPr lang="en-PH" dirty="0">
                <a:latin typeface="Consolas" panose="020B0609020204030204" pitchFamily="49" charset="0"/>
              </a:rPr>
              <a:t>#include&lt;</a:t>
            </a:r>
            <a:r>
              <a:rPr lang="en-PH" dirty="0" err="1">
                <a:latin typeface="Consolas" panose="020B0609020204030204" pitchFamily="49" charset="0"/>
              </a:rPr>
              <a:t>string.h</a:t>
            </a:r>
            <a:r>
              <a:rPr lang="en-PH" dirty="0">
                <a:latin typeface="Consolas" panose="020B0609020204030204" pitchFamily="49" charset="0"/>
              </a:rPr>
              <a:t>&gt;</a:t>
            </a:r>
          </a:p>
          <a:p>
            <a:r>
              <a:rPr lang="en-PH" dirty="0" err="1" smtClean="0">
                <a:latin typeface="Consolas" panose="020B0609020204030204" pitchFamily="49" charset="0"/>
              </a:rPr>
              <a:t>int</a:t>
            </a:r>
            <a:r>
              <a:rPr lang="en-PH" dirty="0" smtClean="0">
                <a:latin typeface="Consolas" panose="020B0609020204030204" pitchFamily="49" charset="0"/>
              </a:rPr>
              <a:t> </a:t>
            </a:r>
            <a:r>
              <a:rPr lang="en-PH" dirty="0">
                <a:latin typeface="Consolas" panose="020B0609020204030204" pitchFamily="49" charset="0"/>
              </a:rPr>
              <a:t>main() {</a:t>
            </a:r>
          </a:p>
          <a:p>
            <a:r>
              <a:rPr lang="en-PH" dirty="0">
                <a:latin typeface="Consolas" panose="020B0609020204030204" pitchFamily="49" charset="0"/>
              </a:rPr>
              <a:t>    </a:t>
            </a:r>
            <a:r>
              <a:rPr lang="en-PH" dirty="0" err="1">
                <a:latin typeface="Consolas" panose="020B0609020204030204" pitchFamily="49" charset="0"/>
              </a:rPr>
              <a:t>bufferOverflow</a:t>
            </a:r>
            <a:r>
              <a:rPr lang="en-PH" dirty="0">
                <a:latin typeface="Consolas" panose="020B0609020204030204" pitchFamily="49" charset="0"/>
              </a:rPr>
              <a:t>();</a:t>
            </a:r>
          </a:p>
          <a:p>
            <a:r>
              <a:rPr lang="en-PH" dirty="0">
                <a:latin typeface="Consolas" panose="020B0609020204030204" pitchFamily="49" charset="0"/>
              </a:rPr>
              <a:t> }</a:t>
            </a:r>
          </a:p>
          <a:p>
            <a:r>
              <a:rPr lang="en-PH" dirty="0">
                <a:latin typeface="Consolas" panose="020B0609020204030204" pitchFamily="49" charset="0"/>
              </a:rPr>
              <a:t> </a:t>
            </a:r>
            <a:r>
              <a:rPr lang="en-PH" dirty="0" smtClean="0">
                <a:latin typeface="Consolas" panose="020B0609020204030204" pitchFamily="49" charset="0"/>
              </a:rPr>
              <a:t> </a:t>
            </a:r>
            <a:r>
              <a:rPr lang="en-PH" dirty="0" err="1">
                <a:latin typeface="Consolas" panose="020B0609020204030204" pitchFamily="49" charset="0"/>
              </a:rPr>
              <a:t>bufferOverflow</a:t>
            </a:r>
            <a:r>
              <a:rPr lang="en-PH" dirty="0">
                <a:latin typeface="Consolas" panose="020B0609020204030204" pitchFamily="49" charset="0"/>
              </a:rPr>
              <a:t>() {</a:t>
            </a:r>
          </a:p>
          <a:p>
            <a:r>
              <a:rPr lang="en-PH" dirty="0">
                <a:latin typeface="Consolas" panose="020B0609020204030204" pitchFamily="49" charset="0"/>
              </a:rPr>
              <a:t>    char </a:t>
            </a:r>
            <a:r>
              <a:rPr lang="en-PH" dirty="0" err="1">
                <a:latin typeface="Consolas" panose="020B0609020204030204" pitchFamily="49" charset="0"/>
              </a:rPr>
              <a:t>textLine</a:t>
            </a:r>
            <a:r>
              <a:rPr lang="en-PH" dirty="0">
                <a:latin typeface="Consolas" panose="020B0609020204030204" pitchFamily="49" charset="0"/>
              </a:rPr>
              <a:t>[10];</a:t>
            </a:r>
          </a:p>
          <a:p>
            <a:r>
              <a:rPr lang="en-PH" dirty="0">
                <a:latin typeface="Consolas" panose="020B0609020204030204" pitchFamily="49" charset="0"/>
              </a:rPr>
              <a:t>    </a:t>
            </a:r>
            <a:r>
              <a:rPr lang="en-PH" dirty="0" err="1">
                <a:latin typeface="Consolas" panose="020B0609020204030204" pitchFamily="49" charset="0"/>
              </a:rPr>
              <a:t>printf</a:t>
            </a:r>
            <a:r>
              <a:rPr lang="en-PH" dirty="0">
                <a:latin typeface="Consolas" panose="020B0609020204030204" pitchFamily="49" charset="0"/>
              </a:rPr>
              <a:t>("Enter your line of text: ");</a:t>
            </a:r>
          </a:p>
          <a:p>
            <a:r>
              <a:rPr lang="en-PH" dirty="0">
                <a:latin typeface="Consolas" panose="020B0609020204030204" pitchFamily="49" charset="0"/>
              </a:rPr>
              <a:t>    gets(</a:t>
            </a:r>
            <a:r>
              <a:rPr lang="en-PH" dirty="0" err="1">
                <a:latin typeface="Consolas" panose="020B0609020204030204" pitchFamily="49" charset="0"/>
              </a:rPr>
              <a:t>textLine</a:t>
            </a:r>
            <a:r>
              <a:rPr lang="en-PH" dirty="0">
                <a:latin typeface="Consolas" panose="020B0609020204030204" pitchFamily="49" charset="0"/>
              </a:rPr>
              <a:t>);</a:t>
            </a:r>
          </a:p>
          <a:p>
            <a:r>
              <a:rPr lang="en-PH" dirty="0">
                <a:latin typeface="Consolas" panose="020B0609020204030204" pitchFamily="49" charset="0"/>
              </a:rPr>
              <a:t>    </a:t>
            </a:r>
            <a:r>
              <a:rPr lang="en-PH" dirty="0" err="1">
                <a:latin typeface="Consolas" panose="020B0609020204030204" pitchFamily="49" charset="0"/>
              </a:rPr>
              <a:t>printf</a:t>
            </a:r>
            <a:r>
              <a:rPr lang="en-PH" dirty="0">
                <a:latin typeface="Consolas" panose="020B0609020204030204" pitchFamily="49" charset="0"/>
              </a:rPr>
              <a:t>("You entered: %s", </a:t>
            </a:r>
            <a:r>
              <a:rPr lang="en-PH" dirty="0" err="1">
                <a:latin typeface="Consolas" panose="020B0609020204030204" pitchFamily="49" charset="0"/>
              </a:rPr>
              <a:t>textLine</a:t>
            </a:r>
            <a:r>
              <a:rPr lang="en-PH" dirty="0">
                <a:latin typeface="Consolas" panose="020B0609020204030204" pitchFamily="49" charset="0"/>
              </a:rPr>
              <a:t>);</a:t>
            </a:r>
          </a:p>
          <a:p>
            <a:r>
              <a:rPr lang="en-PH" dirty="0">
                <a:latin typeface="Consolas" panose="020B0609020204030204" pitchFamily="49" charset="0"/>
              </a:rPr>
              <a:t>    return 0;</a:t>
            </a:r>
          </a:p>
          <a:p>
            <a:r>
              <a:rPr lang="en-PH" dirty="0">
                <a:latin typeface="Consolas" panose="020B0609020204030204" pitchFamily="49" charset="0"/>
              </a:rPr>
              <a:t> }</a:t>
            </a:r>
            <a:endParaRPr lang="en-PH" dirty="0" smtClean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4467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"/>
          <p:cNvSpPr txBox="1"/>
          <p:nvPr/>
        </p:nvSpPr>
        <p:spPr>
          <a:xfrm>
            <a:off x="95706" y="476475"/>
            <a:ext cx="12599999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 smtClean="0">
                <a:solidFill>
                  <a:srgbClr val="0000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Program Threats</a:t>
            </a:r>
            <a:endParaRPr sz="3200" b="1" dirty="0">
              <a:solidFill>
                <a:srgbClr val="00006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515705" y="2328677"/>
            <a:ext cx="576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61950" lvl="1" indent="-361950" algn="just"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  <a:defRPr/>
            </a:pP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Outcomes from code injection include</a:t>
            </a:r>
            <a:r>
              <a:rPr lang="en-US" altLang="en-US" sz="2000" dirty="0" smtClean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20"/>
          <a:stretch/>
        </p:blipFill>
        <p:spPr bwMode="auto">
          <a:xfrm>
            <a:off x="3515705" y="2876550"/>
            <a:ext cx="5760000" cy="27048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Oval 5"/>
          <p:cNvSpPr/>
          <p:nvPr/>
        </p:nvSpPr>
        <p:spPr>
          <a:xfrm>
            <a:off x="4496808" y="1226889"/>
            <a:ext cx="3797794" cy="56263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en-US" sz="2000" b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Code Injection</a:t>
            </a:r>
            <a:endParaRPr lang="en-PH" sz="2000" b="1" dirty="0">
              <a:solidFill>
                <a:srgbClr val="0000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3430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"/>
          <p:cNvSpPr txBox="1"/>
          <p:nvPr/>
        </p:nvSpPr>
        <p:spPr>
          <a:xfrm>
            <a:off x="95706" y="476475"/>
            <a:ext cx="12599999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 smtClean="0">
                <a:solidFill>
                  <a:srgbClr val="0000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Program Threats</a:t>
            </a:r>
            <a:endParaRPr sz="3200" b="1" dirty="0">
              <a:solidFill>
                <a:srgbClr val="00006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471405" y="2414898"/>
            <a:ext cx="78485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1" indent="-342900" algn="just"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  <a:defRPr/>
            </a:pPr>
            <a:r>
              <a:rPr lang="en-US" altLang="en-US" sz="2000" dirty="0" smtClean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Frequently </a:t>
            </a: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trampoline to code execution to exploit buffer overflow</a:t>
            </a:r>
            <a:r>
              <a:rPr lang="en-US" altLang="en-US" sz="2000" dirty="0" smtClean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</p:txBody>
      </p:sp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5705" y="2991042"/>
            <a:ext cx="2160000" cy="2457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Oval 6"/>
          <p:cNvSpPr/>
          <p:nvPr/>
        </p:nvSpPr>
        <p:spPr>
          <a:xfrm>
            <a:off x="4496808" y="1226889"/>
            <a:ext cx="3797794" cy="56263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en-US" sz="2000" b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Code Injection</a:t>
            </a:r>
            <a:endParaRPr lang="en-PH" sz="2000" b="1" dirty="0">
              <a:solidFill>
                <a:srgbClr val="0000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2113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"/>
          <p:cNvSpPr txBox="1"/>
          <p:nvPr/>
        </p:nvSpPr>
        <p:spPr>
          <a:xfrm>
            <a:off x="95706" y="476475"/>
            <a:ext cx="12599999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 smtClean="0">
                <a:solidFill>
                  <a:srgbClr val="0000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Program Threats</a:t>
            </a:r>
            <a:endParaRPr sz="3200" b="1" dirty="0">
              <a:solidFill>
                <a:srgbClr val="00006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Oval 1"/>
          <p:cNvSpPr/>
          <p:nvPr/>
        </p:nvSpPr>
        <p:spPr>
          <a:xfrm>
            <a:off x="3833664" y="1178064"/>
            <a:ext cx="5124081" cy="56263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wrap="none">
            <a:spAutoFit/>
          </a:bodyPr>
          <a:lstStyle/>
          <a:p>
            <a:pPr algn="ctr"/>
            <a:r>
              <a:rPr lang="en-US" altLang="en-US" sz="2000" b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Great Programming Required?</a:t>
            </a:r>
            <a:endParaRPr lang="en-PH" sz="2000" b="1" dirty="0">
              <a:solidFill>
                <a:srgbClr val="0000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66416" y="1905266"/>
            <a:ext cx="11458575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the first step of determining the bug, and second step of writing exploit code, yes</a:t>
            </a:r>
          </a:p>
          <a:p>
            <a:pPr marL="342900" indent="-342900" algn="just"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</a:pPr>
            <a:endParaRPr lang="en-US" altLang="en-US" sz="2000" b="1" dirty="0" smtClean="0">
              <a:solidFill>
                <a:srgbClr val="0000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altLang="en-US" sz="2000" b="1" dirty="0" smtClean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Script </a:t>
            </a:r>
            <a:r>
              <a:rPr lang="en-US" altLang="en-US" sz="2000" b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kiddies </a:t>
            </a: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can run pre-written exploit code to attack a given system</a:t>
            </a:r>
          </a:p>
          <a:p>
            <a:pPr marL="342900" indent="-342900" algn="just"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</a:pPr>
            <a:endParaRPr lang="en-US" altLang="en-US" sz="2000" dirty="0" smtClean="0">
              <a:solidFill>
                <a:srgbClr val="0000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altLang="en-US" sz="2000" dirty="0" smtClean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Attack </a:t>
            </a: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code can get a shell with the processes</a:t>
            </a:r>
            <a:r>
              <a:rPr lang="ja-JP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’</a:t>
            </a:r>
            <a:r>
              <a:rPr lang="en-US" altLang="ja-JP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owner</a:t>
            </a:r>
            <a:r>
              <a:rPr lang="ja-JP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’</a:t>
            </a:r>
            <a:r>
              <a:rPr lang="en-US" altLang="ja-JP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 permissions</a:t>
            </a:r>
          </a:p>
          <a:p>
            <a:pPr marL="714375" lvl="1" indent="-171450" algn="just"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 open a network port, delete files, download a program, etc</a:t>
            </a:r>
          </a:p>
          <a:p>
            <a:pPr marL="342900" indent="-342900" algn="just"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</a:pPr>
            <a:endParaRPr lang="en-US" altLang="en-US" sz="2000" dirty="0" smtClean="0">
              <a:solidFill>
                <a:srgbClr val="0000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altLang="en-US" sz="2000" dirty="0" smtClean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Depending </a:t>
            </a: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 bug, attack can be executed across a network using allowed connections, bypassing firewalls</a:t>
            </a:r>
          </a:p>
          <a:p>
            <a:pPr marL="342900" indent="-342900" algn="just"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</a:pPr>
            <a:endParaRPr lang="en-US" altLang="en-US" sz="2000" dirty="0" smtClean="0">
              <a:solidFill>
                <a:srgbClr val="0000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altLang="en-US" sz="2000" dirty="0" smtClean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Buffer </a:t>
            </a: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overflow can be disabled by disabling stack execution or adding bit to page table to indicate </a:t>
            </a:r>
            <a:r>
              <a:rPr lang="ja-JP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en-US" altLang="ja-JP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non-executable</a:t>
            </a:r>
            <a:r>
              <a:rPr lang="ja-JP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  <a:r>
              <a:rPr lang="en-US" altLang="ja-JP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state</a:t>
            </a:r>
          </a:p>
          <a:p>
            <a:pPr marL="714375" lvl="1" indent="-171450" algn="just"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Available in SPARC and x86</a:t>
            </a:r>
          </a:p>
          <a:p>
            <a:pPr marL="714375" lvl="1" indent="-171450" algn="just"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But still have security exploits</a:t>
            </a:r>
          </a:p>
        </p:txBody>
      </p:sp>
    </p:spTree>
    <p:extLst>
      <p:ext uri="{BB962C8B-B14F-4D97-AF65-F5344CB8AC3E}">
        <p14:creationId xmlns:p14="http://schemas.microsoft.com/office/powerpoint/2010/main" val="4022026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"/>
          <p:cNvSpPr txBox="1"/>
          <p:nvPr/>
        </p:nvSpPr>
        <p:spPr>
          <a:xfrm>
            <a:off x="95706" y="476475"/>
            <a:ext cx="12599999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 smtClean="0">
                <a:solidFill>
                  <a:srgbClr val="0000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Program Threats</a:t>
            </a:r>
            <a:endParaRPr sz="3200" b="1" dirty="0">
              <a:solidFill>
                <a:srgbClr val="00006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204538" y="1465154"/>
            <a:ext cx="8382333" cy="42242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altLang="en-US" sz="2000" b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Viruses</a:t>
            </a:r>
          </a:p>
          <a:p>
            <a:pPr marL="895350" lvl="1" indent="-352425">
              <a:lnSpc>
                <a:spcPct val="150000"/>
              </a:lnSpc>
              <a:buClr>
                <a:schemeClr val="accent2">
                  <a:lumMod val="75000"/>
                </a:schemeClr>
              </a:buClr>
              <a:buFont typeface="Courier New" panose="02070309020205020404" pitchFamily="49" charset="0"/>
              <a:buChar char="o"/>
            </a:pPr>
            <a:r>
              <a:rPr lang="en-US" altLang="en-US" sz="19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Code fragment embedded in legitimate program</a:t>
            </a:r>
          </a:p>
          <a:p>
            <a:pPr marL="895350" lvl="1" indent="-352425">
              <a:lnSpc>
                <a:spcPct val="150000"/>
              </a:lnSpc>
              <a:buClr>
                <a:schemeClr val="accent2">
                  <a:lumMod val="75000"/>
                </a:schemeClr>
              </a:buClr>
              <a:buFont typeface="Courier New" panose="02070309020205020404" pitchFamily="49" charset="0"/>
              <a:buChar char="o"/>
            </a:pPr>
            <a:r>
              <a:rPr lang="en-US" altLang="en-US" sz="19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Self-replicating, designed to infect other computers</a:t>
            </a:r>
          </a:p>
          <a:p>
            <a:pPr marL="895350" lvl="1" indent="-352425">
              <a:lnSpc>
                <a:spcPct val="150000"/>
              </a:lnSpc>
              <a:buClr>
                <a:schemeClr val="accent2">
                  <a:lumMod val="75000"/>
                </a:schemeClr>
              </a:buClr>
              <a:buFont typeface="Courier New" panose="02070309020205020404" pitchFamily="49" charset="0"/>
              <a:buChar char="o"/>
            </a:pPr>
            <a:r>
              <a:rPr lang="en-US" altLang="en-US" sz="19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Very specific to CPU architecture, operating system, applications</a:t>
            </a:r>
          </a:p>
          <a:p>
            <a:pPr marL="895350" lvl="1" indent="-352425">
              <a:lnSpc>
                <a:spcPct val="150000"/>
              </a:lnSpc>
              <a:buClr>
                <a:schemeClr val="accent2">
                  <a:lumMod val="75000"/>
                </a:schemeClr>
              </a:buClr>
              <a:buFont typeface="Courier New" panose="02070309020205020404" pitchFamily="49" charset="0"/>
              <a:buChar char="o"/>
            </a:pPr>
            <a:r>
              <a:rPr lang="en-US" altLang="en-US" sz="19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Usually borne via email or as a </a:t>
            </a:r>
            <a:r>
              <a:rPr lang="en-US" altLang="en-US" sz="1900" dirty="0" smtClean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macro</a:t>
            </a:r>
          </a:p>
          <a:p>
            <a:pPr marL="895350" lvl="1" indent="-352425">
              <a:lnSpc>
                <a:spcPct val="150000"/>
              </a:lnSpc>
              <a:buClr>
                <a:schemeClr val="accent2">
                  <a:lumMod val="75000"/>
                </a:schemeClr>
              </a:buClr>
              <a:buFont typeface="Courier New" panose="02070309020205020404" pitchFamily="49" charset="0"/>
              <a:buChar char="o"/>
            </a:pPr>
            <a:r>
              <a:rPr lang="en-US" altLang="en-US" sz="1900" b="1" dirty="0" smtClean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Visual </a:t>
            </a:r>
            <a:r>
              <a:rPr lang="en-US" altLang="en-US" sz="1900" b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Basic Macro to reformat hard </a:t>
            </a:r>
            <a:r>
              <a:rPr lang="en-US" altLang="en-US" sz="1900" b="1" dirty="0" smtClean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drive:</a:t>
            </a:r>
            <a:endParaRPr lang="en-US" altLang="en-US" sz="1900" b="1" dirty="0">
              <a:solidFill>
                <a:srgbClr val="0000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076325" lvl="2">
              <a:buClr>
                <a:schemeClr val="accent2">
                  <a:lumMod val="75000"/>
                </a:schemeClr>
              </a:buClr>
            </a:pPr>
            <a:endParaRPr lang="en-US" altLang="en-US" sz="1600" dirty="0" smtClean="0">
              <a:solidFill>
                <a:srgbClr val="000066"/>
              </a:solidFill>
              <a:latin typeface="Consolas" panose="020B0609020204030204" pitchFamily="49" charset="0"/>
              <a:cs typeface="Times New Roman" panose="02020603050405020304" pitchFamily="18" charset="0"/>
            </a:endParaRPr>
          </a:p>
          <a:p>
            <a:pPr marL="1076325" lvl="2">
              <a:buClr>
                <a:schemeClr val="accent2">
                  <a:lumMod val="75000"/>
                </a:schemeClr>
              </a:buClr>
            </a:pPr>
            <a:r>
              <a:rPr lang="en-US" altLang="en-US" sz="1800" dirty="0" smtClean="0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Sub </a:t>
            </a:r>
            <a:r>
              <a:rPr lang="en-US" altLang="en-US" sz="1800" dirty="0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AutoOpen()</a:t>
            </a:r>
          </a:p>
          <a:p>
            <a:pPr marL="1076325" lvl="2">
              <a:buClr>
                <a:schemeClr val="accent2">
                  <a:lumMod val="75000"/>
                </a:schemeClr>
              </a:buClr>
            </a:pPr>
            <a:r>
              <a:rPr lang="en-US" altLang="en-US" sz="1800" dirty="0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Dim oFS</a:t>
            </a:r>
          </a:p>
          <a:p>
            <a:pPr marL="1076325" lvl="2">
              <a:buClr>
                <a:schemeClr val="accent2">
                  <a:lumMod val="75000"/>
                </a:schemeClr>
              </a:buClr>
            </a:pPr>
            <a:r>
              <a:rPr lang="en-US" altLang="en-US" sz="1800" dirty="0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altLang="en-US" sz="1800" dirty="0" smtClean="0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  Set </a:t>
            </a:r>
            <a:r>
              <a:rPr lang="en-US" altLang="en-US" sz="1800" dirty="0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oFS = CreateObject(</a:t>
            </a:r>
            <a:r>
              <a:rPr lang="ja-JP" altLang="en-US" sz="1800" dirty="0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’’</a:t>
            </a:r>
            <a:r>
              <a:rPr lang="en-US" altLang="ja-JP" sz="1800" dirty="0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Scripting.FileSystemObject</a:t>
            </a:r>
            <a:r>
              <a:rPr lang="ja-JP" altLang="en-US" sz="1800" dirty="0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’’</a:t>
            </a:r>
            <a:r>
              <a:rPr lang="en-US" altLang="ja-JP" sz="1800" dirty="0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)</a:t>
            </a:r>
          </a:p>
          <a:p>
            <a:pPr marL="1076325" lvl="2">
              <a:buClr>
                <a:schemeClr val="accent2">
                  <a:lumMod val="75000"/>
                </a:schemeClr>
              </a:buClr>
            </a:pPr>
            <a:r>
              <a:rPr lang="en-US" altLang="en-US" sz="1800" dirty="0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altLang="en-US" sz="1800" dirty="0" smtClean="0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  vs </a:t>
            </a:r>
            <a:r>
              <a:rPr lang="en-US" altLang="en-US" sz="1800" dirty="0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= Shell(</a:t>
            </a:r>
            <a:r>
              <a:rPr lang="ja-JP" altLang="en-US" sz="1800" dirty="0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’’</a:t>
            </a:r>
            <a:r>
              <a:rPr lang="en-US" altLang="ja-JP" sz="1800" dirty="0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c:command.com /k format c:</a:t>
            </a:r>
            <a:r>
              <a:rPr lang="ja-JP" altLang="en-US" sz="1800" dirty="0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’’</a:t>
            </a:r>
            <a:r>
              <a:rPr lang="en-US" altLang="ja-JP" sz="1800" dirty="0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,vbHide)</a:t>
            </a:r>
          </a:p>
          <a:p>
            <a:pPr marL="1076325" lvl="2">
              <a:buClr>
                <a:schemeClr val="accent2">
                  <a:lumMod val="75000"/>
                </a:schemeClr>
              </a:buClr>
            </a:pPr>
            <a:r>
              <a:rPr lang="en-US" altLang="en-US" sz="1800" dirty="0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End Sub</a:t>
            </a:r>
          </a:p>
        </p:txBody>
      </p:sp>
    </p:spTree>
    <p:extLst>
      <p:ext uri="{BB962C8B-B14F-4D97-AF65-F5344CB8AC3E}">
        <p14:creationId xmlns:p14="http://schemas.microsoft.com/office/powerpoint/2010/main" val="3156672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"/>
          <p:cNvSpPr txBox="1"/>
          <p:nvPr/>
        </p:nvSpPr>
        <p:spPr>
          <a:xfrm>
            <a:off x="95706" y="476475"/>
            <a:ext cx="12599999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 smtClean="0">
                <a:solidFill>
                  <a:srgbClr val="0000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Program Threats</a:t>
            </a:r>
            <a:endParaRPr sz="3200" b="1" dirty="0">
              <a:solidFill>
                <a:srgbClr val="00006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866692" y="1395324"/>
            <a:ext cx="7058025" cy="44920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20000"/>
              </a:lnSpc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altLang="en-US" sz="2000" b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Virus dropper</a:t>
            </a: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inserts virus onto the system</a:t>
            </a:r>
          </a:p>
          <a:p>
            <a:pPr marL="342900" indent="-342900">
              <a:lnSpc>
                <a:spcPct val="120000"/>
              </a:lnSpc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Many </a:t>
            </a:r>
            <a:r>
              <a:rPr lang="en-US" altLang="en-US" sz="2000" b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categories of viruses</a:t>
            </a: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literally many thousands of viruses</a:t>
            </a:r>
          </a:p>
          <a:p>
            <a:pPr marL="895350" lvl="1" indent="-352425">
              <a:lnSpc>
                <a:spcPct val="120000"/>
              </a:lnSpc>
              <a:buClr>
                <a:schemeClr val="accent2">
                  <a:lumMod val="75000"/>
                </a:schemeClr>
              </a:buClr>
              <a:buFont typeface="Courier New" panose="02070309020205020404" pitchFamily="49" charset="0"/>
              <a:buChar char="o"/>
            </a:pP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File / parasitic</a:t>
            </a:r>
          </a:p>
          <a:p>
            <a:pPr marL="895350" lvl="1" indent="-352425">
              <a:lnSpc>
                <a:spcPct val="120000"/>
              </a:lnSpc>
              <a:buClr>
                <a:schemeClr val="accent2">
                  <a:lumMod val="75000"/>
                </a:schemeClr>
              </a:buClr>
              <a:buFont typeface="Courier New" panose="02070309020205020404" pitchFamily="49" charset="0"/>
              <a:buChar char="o"/>
            </a:pP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Boot / memory</a:t>
            </a:r>
          </a:p>
          <a:p>
            <a:pPr marL="895350" lvl="1" indent="-352425">
              <a:lnSpc>
                <a:spcPct val="120000"/>
              </a:lnSpc>
              <a:buClr>
                <a:schemeClr val="accent2">
                  <a:lumMod val="75000"/>
                </a:schemeClr>
              </a:buClr>
              <a:buFont typeface="Courier New" panose="02070309020205020404" pitchFamily="49" charset="0"/>
              <a:buChar char="o"/>
            </a:pP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Macro</a:t>
            </a:r>
          </a:p>
          <a:p>
            <a:pPr marL="895350" lvl="1" indent="-352425">
              <a:lnSpc>
                <a:spcPct val="120000"/>
              </a:lnSpc>
              <a:buClr>
                <a:schemeClr val="accent2">
                  <a:lumMod val="75000"/>
                </a:schemeClr>
              </a:buClr>
              <a:buFont typeface="Courier New" panose="02070309020205020404" pitchFamily="49" charset="0"/>
              <a:buChar char="o"/>
            </a:pP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Source code</a:t>
            </a:r>
          </a:p>
          <a:p>
            <a:pPr marL="895350" lvl="1" indent="-352425">
              <a:lnSpc>
                <a:spcPct val="120000"/>
              </a:lnSpc>
              <a:buClr>
                <a:schemeClr val="accent2">
                  <a:lumMod val="75000"/>
                </a:schemeClr>
              </a:buClr>
              <a:buFont typeface="Courier New" panose="02070309020205020404" pitchFamily="49" charset="0"/>
              <a:buChar char="o"/>
            </a:pP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Polymorphic to avoid having a </a:t>
            </a:r>
            <a:r>
              <a:rPr lang="en-US" altLang="en-US" sz="2000" b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virus signature</a:t>
            </a:r>
          </a:p>
          <a:p>
            <a:pPr marL="895350" lvl="1" indent="-352425">
              <a:lnSpc>
                <a:spcPct val="120000"/>
              </a:lnSpc>
              <a:buClr>
                <a:schemeClr val="accent2">
                  <a:lumMod val="75000"/>
                </a:schemeClr>
              </a:buClr>
              <a:buFont typeface="Courier New" panose="02070309020205020404" pitchFamily="49" charset="0"/>
              <a:buChar char="o"/>
            </a:pP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Encrypted</a:t>
            </a:r>
          </a:p>
          <a:p>
            <a:pPr marL="895350" lvl="1" indent="-352425">
              <a:lnSpc>
                <a:spcPct val="120000"/>
              </a:lnSpc>
              <a:buClr>
                <a:schemeClr val="accent2">
                  <a:lumMod val="75000"/>
                </a:schemeClr>
              </a:buClr>
              <a:buFont typeface="Courier New" panose="02070309020205020404" pitchFamily="49" charset="0"/>
              <a:buChar char="o"/>
            </a:pP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Stealth</a:t>
            </a:r>
          </a:p>
          <a:p>
            <a:pPr marL="895350" lvl="1" indent="-352425">
              <a:lnSpc>
                <a:spcPct val="120000"/>
              </a:lnSpc>
              <a:buClr>
                <a:schemeClr val="accent2">
                  <a:lumMod val="75000"/>
                </a:schemeClr>
              </a:buClr>
              <a:buFont typeface="Courier New" panose="02070309020205020404" pitchFamily="49" charset="0"/>
              <a:buChar char="o"/>
            </a:pP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Tunneling</a:t>
            </a:r>
          </a:p>
          <a:p>
            <a:pPr marL="895350" lvl="1" indent="-352425">
              <a:lnSpc>
                <a:spcPct val="120000"/>
              </a:lnSpc>
              <a:buClr>
                <a:schemeClr val="accent2">
                  <a:lumMod val="75000"/>
                </a:schemeClr>
              </a:buClr>
              <a:buFont typeface="Courier New" panose="02070309020205020404" pitchFamily="49" charset="0"/>
              <a:buChar char="o"/>
            </a:pP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Multipartite</a:t>
            </a:r>
          </a:p>
          <a:p>
            <a:pPr marL="895350" lvl="1" indent="-352425">
              <a:lnSpc>
                <a:spcPct val="120000"/>
              </a:lnSpc>
              <a:buClr>
                <a:schemeClr val="accent2">
                  <a:lumMod val="75000"/>
                </a:schemeClr>
              </a:buClr>
              <a:buFont typeface="Courier New" panose="02070309020205020404" pitchFamily="49" charset="0"/>
              <a:buChar char="o"/>
            </a:pP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Armored</a:t>
            </a:r>
          </a:p>
        </p:txBody>
      </p:sp>
    </p:spTree>
    <p:extLst>
      <p:ext uri="{BB962C8B-B14F-4D97-AF65-F5344CB8AC3E}">
        <p14:creationId xmlns:p14="http://schemas.microsoft.com/office/powerpoint/2010/main" val="3833766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"/>
          <p:cNvSpPr txBox="1"/>
          <p:nvPr/>
        </p:nvSpPr>
        <p:spPr>
          <a:xfrm>
            <a:off x="95706" y="476475"/>
            <a:ext cx="12599999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 smtClean="0">
                <a:solidFill>
                  <a:srgbClr val="0000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Program Threats</a:t>
            </a:r>
            <a:endParaRPr sz="3200" b="1" dirty="0">
              <a:solidFill>
                <a:srgbClr val="00006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Oval 1"/>
          <p:cNvSpPr/>
          <p:nvPr/>
        </p:nvSpPr>
        <p:spPr>
          <a:xfrm>
            <a:off x="3897907" y="1141512"/>
            <a:ext cx="4995595" cy="56263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wrap="none">
            <a:spAutoFit/>
          </a:bodyPr>
          <a:lstStyle/>
          <a:p>
            <a:pPr algn="ctr"/>
            <a:r>
              <a:rPr lang="en-US" altLang="en-US" sz="2000" b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Boot-sector Computer Virus</a:t>
            </a:r>
            <a:endParaRPr lang="en-PH" sz="2000" b="1" dirty="0">
              <a:solidFill>
                <a:srgbClr val="0000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0307" y="1891501"/>
            <a:ext cx="4070794" cy="43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88585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"/>
          <p:cNvSpPr txBox="1"/>
          <p:nvPr/>
        </p:nvSpPr>
        <p:spPr>
          <a:xfrm>
            <a:off x="95706" y="476475"/>
            <a:ext cx="12599999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 smtClean="0">
                <a:solidFill>
                  <a:srgbClr val="0000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Program Threats</a:t>
            </a:r>
            <a:endParaRPr sz="3200" b="1" dirty="0">
              <a:solidFill>
                <a:srgbClr val="00006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" name="Oval 2"/>
          <p:cNvSpPr/>
          <p:nvPr/>
        </p:nvSpPr>
        <p:spPr>
          <a:xfrm>
            <a:off x="4108563" y="1274862"/>
            <a:ext cx="4574283" cy="56263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en-US" sz="2000" b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Threat Continues</a:t>
            </a:r>
            <a:endParaRPr lang="en-PH" sz="2000" b="1" dirty="0">
              <a:solidFill>
                <a:srgbClr val="0000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052304" y="2044808"/>
            <a:ext cx="868680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20000"/>
              </a:lnSpc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Attacks still common, still occurring</a:t>
            </a:r>
          </a:p>
          <a:p>
            <a:pPr marL="342900" indent="-342900" algn="just">
              <a:lnSpc>
                <a:spcPct val="120000"/>
              </a:lnSpc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Attacks moved over time from science experiments to tools of organized crime</a:t>
            </a:r>
          </a:p>
          <a:p>
            <a:pPr marL="895350" lvl="1" indent="-352425" algn="just">
              <a:lnSpc>
                <a:spcPct val="120000"/>
              </a:lnSpc>
              <a:buClr>
                <a:schemeClr val="accent2">
                  <a:lumMod val="75000"/>
                </a:schemeClr>
              </a:buClr>
              <a:buFont typeface="Courier New" panose="02070309020205020404" pitchFamily="49" charset="0"/>
              <a:buChar char="o"/>
            </a:pP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Targeting specific companies</a:t>
            </a:r>
          </a:p>
          <a:p>
            <a:pPr marL="895350" lvl="1" indent="-352425" algn="just">
              <a:lnSpc>
                <a:spcPct val="120000"/>
              </a:lnSpc>
              <a:buClr>
                <a:schemeClr val="accent2">
                  <a:lumMod val="75000"/>
                </a:schemeClr>
              </a:buClr>
              <a:buFont typeface="Courier New" panose="02070309020205020404" pitchFamily="49" charset="0"/>
              <a:buChar char="o"/>
            </a:pP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Creating botnets to use as tool for spam and DDOS delivery</a:t>
            </a:r>
          </a:p>
          <a:p>
            <a:pPr marL="895350" lvl="1" indent="-352425" algn="just">
              <a:lnSpc>
                <a:spcPct val="120000"/>
              </a:lnSpc>
              <a:buClr>
                <a:schemeClr val="accent2">
                  <a:lumMod val="75000"/>
                </a:schemeClr>
              </a:buClr>
              <a:buFont typeface="Courier New" panose="02070309020205020404" pitchFamily="49" charset="0"/>
              <a:buChar char="o"/>
            </a:pPr>
            <a:r>
              <a:rPr lang="en-US" altLang="en-US" sz="2000" b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Keystroke logger </a:t>
            </a: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grab passwords, credit card numbers</a:t>
            </a:r>
          </a:p>
          <a:p>
            <a:pPr marL="342900" indent="-342900" algn="just">
              <a:lnSpc>
                <a:spcPct val="120000"/>
              </a:lnSpc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</a:pPr>
            <a:endParaRPr lang="en-US" altLang="en-US" sz="2000" dirty="0" smtClean="0">
              <a:solidFill>
                <a:srgbClr val="0000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20000"/>
              </a:lnSpc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altLang="en-US" sz="2000" dirty="0" smtClean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Why </a:t>
            </a: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 Windows the target for most attacks?</a:t>
            </a:r>
          </a:p>
          <a:p>
            <a:pPr marL="895350" lvl="1" indent="-352425" algn="just">
              <a:lnSpc>
                <a:spcPct val="120000"/>
              </a:lnSpc>
              <a:buClr>
                <a:schemeClr val="accent2">
                  <a:lumMod val="75000"/>
                </a:schemeClr>
              </a:buClr>
              <a:buFont typeface="Courier New" panose="02070309020205020404" pitchFamily="49" charset="0"/>
              <a:buChar char="o"/>
            </a:pP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Most common</a:t>
            </a:r>
          </a:p>
          <a:p>
            <a:pPr marL="895350" lvl="1" indent="-352425" algn="just">
              <a:lnSpc>
                <a:spcPct val="120000"/>
              </a:lnSpc>
              <a:buClr>
                <a:schemeClr val="accent2">
                  <a:lumMod val="75000"/>
                </a:schemeClr>
              </a:buClr>
              <a:buFont typeface="Courier New" panose="02070309020205020404" pitchFamily="49" charset="0"/>
              <a:buChar char="o"/>
            </a:pP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Everyone is an administrator</a:t>
            </a:r>
          </a:p>
          <a:p>
            <a:pPr marL="1076325" lvl="2" indent="-180975" algn="just">
              <a:lnSpc>
                <a:spcPct val="120000"/>
              </a:lnSpc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Licensing required?</a:t>
            </a:r>
          </a:p>
          <a:p>
            <a:pPr marL="895350" lvl="1" indent="-352425" algn="just">
              <a:lnSpc>
                <a:spcPct val="120000"/>
              </a:lnSpc>
              <a:buClr>
                <a:schemeClr val="accent2">
                  <a:lumMod val="75000"/>
                </a:schemeClr>
              </a:buClr>
              <a:buFont typeface="Courier New" panose="02070309020205020404" pitchFamily="49" charset="0"/>
              <a:buChar char="o"/>
            </a:pPr>
            <a:r>
              <a:rPr lang="en-US" altLang="en-US" sz="2000" b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Monoculture</a:t>
            </a: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considered harmful</a:t>
            </a:r>
          </a:p>
        </p:txBody>
      </p:sp>
    </p:spTree>
    <p:extLst>
      <p:ext uri="{BB962C8B-B14F-4D97-AF65-F5344CB8AC3E}">
        <p14:creationId xmlns:p14="http://schemas.microsoft.com/office/powerpoint/2010/main" val="636227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"/>
          <p:cNvSpPr txBox="1"/>
          <p:nvPr/>
        </p:nvSpPr>
        <p:spPr>
          <a:xfrm>
            <a:off x="95706" y="476475"/>
            <a:ext cx="12599999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 smtClean="0">
                <a:solidFill>
                  <a:srgbClr val="0000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System and Network Threats</a:t>
            </a:r>
            <a:endParaRPr sz="3200" b="1" dirty="0">
              <a:solidFill>
                <a:srgbClr val="00006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630782" y="1419791"/>
            <a:ext cx="7529845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Some systems </a:t>
            </a:r>
            <a:r>
              <a:rPr lang="ja-JP" altLang="en-US" sz="2000" b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en-US" altLang="ja-JP" sz="2000" b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open</a:t>
            </a:r>
            <a:r>
              <a:rPr lang="ja-JP" altLang="en-US" sz="2000" b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  <a:r>
              <a:rPr lang="en-US" altLang="ja-JP" sz="2000" b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rather than </a:t>
            </a:r>
            <a:r>
              <a:rPr lang="en-US" altLang="ja-JP" sz="2000" b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secure by default</a:t>
            </a:r>
          </a:p>
          <a:p>
            <a:pPr marL="885825" lvl="1" indent="-342900" algn="just">
              <a:lnSpc>
                <a:spcPct val="150000"/>
              </a:lnSpc>
              <a:buClr>
                <a:schemeClr val="accent2">
                  <a:lumMod val="75000"/>
                </a:schemeClr>
              </a:buClr>
              <a:buFont typeface="Courier New" panose="02070309020205020404" pitchFamily="49" charset="0"/>
              <a:buChar char="o"/>
            </a:pP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Reduce </a:t>
            </a:r>
            <a:r>
              <a:rPr lang="en-US" altLang="en-US" sz="2000" b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attack surface</a:t>
            </a:r>
          </a:p>
          <a:p>
            <a:pPr marL="885825" lvl="1" indent="-342900" algn="just">
              <a:lnSpc>
                <a:spcPct val="150000"/>
              </a:lnSpc>
              <a:buClr>
                <a:schemeClr val="accent2">
                  <a:lumMod val="75000"/>
                </a:schemeClr>
              </a:buClr>
              <a:buFont typeface="Courier New" panose="02070309020205020404" pitchFamily="49" charset="0"/>
              <a:buChar char="o"/>
            </a:pP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But harder to use, more knowledge needed to administer</a:t>
            </a:r>
          </a:p>
          <a:p>
            <a:pPr marL="342900" indent="-342900" algn="just">
              <a:lnSpc>
                <a:spcPct val="150000"/>
              </a:lnSpc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altLang="en-US" sz="2000" b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Network threats harder to detect, prevent</a:t>
            </a:r>
          </a:p>
          <a:p>
            <a:pPr marL="895350" lvl="1" indent="-352425" algn="just">
              <a:lnSpc>
                <a:spcPct val="150000"/>
              </a:lnSpc>
              <a:buClr>
                <a:schemeClr val="accent2">
                  <a:lumMod val="75000"/>
                </a:schemeClr>
              </a:buClr>
              <a:buFont typeface="Courier New" panose="02070309020205020404" pitchFamily="49" charset="0"/>
              <a:buChar char="o"/>
            </a:pP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Protection systems weaker</a:t>
            </a:r>
          </a:p>
          <a:p>
            <a:pPr marL="895350" lvl="1" indent="-352425" algn="just">
              <a:lnSpc>
                <a:spcPct val="150000"/>
              </a:lnSpc>
              <a:buClr>
                <a:schemeClr val="accent2">
                  <a:lumMod val="75000"/>
                </a:schemeClr>
              </a:buClr>
              <a:buFont typeface="Courier New" panose="02070309020205020404" pitchFamily="49" charset="0"/>
              <a:buChar char="o"/>
            </a:pP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More difficult to have a shared secret on which to base access</a:t>
            </a:r>
          </a:p>
          <a:p>
            <a:pPr marL="895350" lvl="1" indent="-352425" algn="just">
              <a:lnSpc>
                <a:spcPct val="150000"/>
              </a:lnSpc>
              <a:buClr>
                <a:schemeClr val="accent2">
                  <a:lumMod val="75000"/>
                </a:schemeClr>
              </a:buClr>
              <a:buFont typeface="Courier New" panose="02070309020205020404" pitchFamily="49" charset="0"/>
              <a:buChar char="o"/>
            </a:pP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 physical limits once system attached to internet</a:t>
            </a:r>
          </a:p>
          <a:p>
            <a:pPr marL="1076325" lvl="2" indent="-180975" algn="just">
              <a:lnSpc>
                <a:spcPct val="150000"/>
              </a:lnSpc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 on network with system attached to internet</a:t>
            </a:r>
          </a:p>
          <a:p>
            <a:pPr marL="895350" lvl="1" indent="-352425" algn="just">
              <a:lnSpc>
                <a:spcPct val="150000"/>
              </a:lnSpc>
              <a:buClr>
                <a:schemeClr val="accent2">
                  <a:lumMod val="75000"/>
                </a:schemeClr>
              </a:buClr>
              <a:buFont typeface="Courier New" panose="02070309020205020404" pitchFamily="49" charset="0"/>
              <a:buChar char="o"/>
            </a:pP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Even determining location of connecting system difficult</a:t>
            </a:r>
          </a:p>
          <a:p>
            <a:pPr marL="1076325" lvl="2" indent="-180975" algn="just">
              <a:lnSpc>
                <a:spcPct val="150000"/>
              </a:lnSpc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IP address is only knowledge</a:t>
            </a:r>
          </a:p>
        </p:txBody>
      </p:sp>
    </p:spTree>
    <p:extLst>
      <p:ext uri="{BB962C8B-B14F-4D97-AF65-F5344CB8AC3E}">
        <p14:creationId xmlns:p14="http://schemas.microsoft.com/office/powerpoint/2010/main" val="1372570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82;p2"/>
          <p:cNvSpPr txBox="1"/>
          <p:nvPr/>
        </p:nvSpPr>
        <p:spPr>
          <a:xfrm>
            <a:off x="95706" y="476475"/>
            <a:ext cx="12599999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 smtClean="0">
                <a:solidFill>
                  <a:srgbClr val="0000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Security</a:t>
            </a:r>
            <a:endParaRPr sz="3200" b="1" dirty="0">
              <a:solidFill>
                <a:srgbClr val="00006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142876" y="1803738"/>
            <a:ext cx="4505658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Security Problem</a:t>
            </a:r>
          </a:p>
          <a:p>
            <a:pPr marL="342900" indent="-342900">
              <a:lnSpc>
                <a:spcPct val="150000"/>
              </a:lnSpc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Program Threats</a:t>
            </a:r>
          </a:p>
          <a:p>
            <a:pPr marL="342900" indent="-342900">
              <a:lnSpc>
                <a:spcPct val="150000"/>
              </a:lnSpc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 and Network Threats</a:t>
            </a:r>
          </a:p>
          <a:p>
            <a:pPr marL="342900" indent="-342900">
              <a:lnSpc>
                <a:spcPct val="150000"/>
              </a:lnSpc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Cryptography as a Security Tool</a:t>
            </a:r>
          </a:p>
          <a:p>
            <a:pPr marL="342900" indent="-342900">
              <a:lnSpc>
                <a:spcPct val="150000"/>
              </a:lnSpc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 Authentication</a:t>
            </a:r>
          </a:p>
          <a:p>
            <a:pPr marL="342900" indent="-342900">
              <a:lnSpc>
                <a:spcPct val="150000"/>
              </a:lnSpc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Implementing Security Defenses</a:t>
            </a:r>
          </a:p>
          <a:p>
            <a:pPr marL="342900" indent="-342900">
              <a:lnSpc>
                <a:spcPct val="150000"/>
              </a:lnSpc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altLang="en-US" sz="2000" dirty="0" smtClean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 </a:t>
            </a: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Example: Windows </a:t>
            </a:r>
            <a:r>
              <a:rPr lang="en-US" altLang="en-US" sz="2000" dirty="0" smtClean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endParaRPr lang="en-US" altLang="en-US" sz="2000" dirty="0">
              <a:solidFill>
                <a:srgbClr val="0000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0832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"/>
          <p:cNvSpPr txBox="1"/>
          <p:nvPr/>
        </p:nvSpPr>
        <p:spPr>
          <a:xfrm>
            <a:off x="95706" y="476475"/>
            <a:ext cx="12599999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 smtClean="0">
                <a:solidFill>
                  <a:srgbClr val="0000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System and Network Threats</a:t>
            </a:r>
            <a:endParaRPr sz="3200" b="1" dirty="0">
              <a:solidFill>
                <a:srgbClr val="00006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05404" y="1499622"/>
            <a:ext cx="11580601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30000"/>
              </a:lnSpc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altLang="en-US" sz="2000" b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Worms</a:t>
            </a: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 use </a:t>
            </a:r>
            <a:r>
              <a:rPr lang="en-US" altLang="en-US" sz="2000" b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spawn</a:t>
            </a: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mechanism; </a:t>
            </a:r>
            <a:r>
              <a:rPr lang="en-US" altLang="en-US" sz="2000" b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standalone program</a:t>
            </a:r>
          </a:p>
          <a:p>
            <a:pPr marL="342900" indent="-342900" algn="just">
              <a:lnSpc>
                <a:spcPct val="130000"/>
              </a:lnSpc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altLang="en-US" sz="2000" b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Internet worm</a:t>
            </a:r>
          </a:p>
          <a:p>
            <a:pPr marL="895350" lvl="1" indent="-352425" algn="just">
              <a:lnSpc>
                <a:spcPct val="130000"/>
              </a:lnSpc>
              <a:buClr>
                <a:schemeClr val="accent2">
                  <a:lumMod val="75000"/>
                </a:schemeClr>
              </a:buClr>
              <a:buFont typeface="Courier New" panose="02070309020205020404" pitchFamily="49" charset="0"/>
              <a:buChar char="o"/>
            </a:pP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Exploited UNIX networking features (remote access) and bugs in </a:t>
            </a:r>
            <a:r>
              <a:rPr lang="en-US" altLang="en-US" sz="2000" i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finger</a:t>
            </a: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altLang="en-US" sz="2000" b="1" i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sendmail</a:t>
            </a: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programs</a:t>
            </a:r>
          </a:p>
          <a:p>
            <a:pPr marL="895350" lvl="1" indent="-352425" algn="just">
              <a:lnSpc>
                <a:spcPct val="130000"/>
              </a:lnSpc>
              <a:buClr>
                <a:schemeClr val="accent2">
                  <a:lumMod val="75000"/>
                </a:schemeClr>
              </a:buClr>
              <a:buFont typeface="Courier New" panose="02070309020205020404" pitchFamily="49" charset="0"/>
              <a:buChar char="o"/>
            </a:pP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Exploited trust-relationship mechanism used by </a:t>
            </a:r>
            <a:r>
              <a:rPr lang="en-US" altLang="en-US" sz="2000" b="1" i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rsh</a:t>
            </a:r>
            <a:r>
              <a:rPr lang="en-US" altLang="en-US" sz="2000" i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access friendly systems without use of password</a:t>
            </a:r>
          </a:p>
          <a:p>
            <a:pPr marL="895350" lvl="1" indent="-352425" algn="just">
              <a:lnSpc>
                <a:spcPct val="130000"/>
              </a:lnSpc>
              <a:buClr>
                <a:schemeClr val="accent2">
                  <a:lumMod val="75000"/>
                </a:schemeClr>
              </a:buClr>
              <a:buFont typeface="Courier New" panose="02070309020205020404" pitchFamily="49" charset="0"/>
              <a:buChar char="o"/>
            </a:pPr>
            <a:r>
              <a:rPr lang="en-US" altLang="en-US" sz="2000" b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Grappling hook</a:t>
            </a: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program uploaded main worm program</a:t>
            </a:r>
          </a:p>
          <a:p>
            <a:pPr marL="1257300" lvl="2" indent="-180975" algn="just">
              <a:lnSpc>
                <a:spcPct val="130000"/>
              </a:lnSpc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99 lines of C code </a:t>
            </a:r>
          </a:p>
          <a:p>
            <a:pPr marL="895350" lvl="1" indent="-352425" algn="just">
              <a:lnSpc>
                <a:spcPct val="130000"/>
              </a:lnSpc>
              <a:buClr>
                <a:schemeClr val="accent2">
                  <a:lumMod val="75000"/>
                </a:schemeClr>
              </a:buClr>
              <a:buFont typeface="Courier New" panose="02070309020205020404" pitchFamily="49" charset="0"/>
              <a:buChar char="o"/>
            </a:pP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Hooked system then uploaded main code, tried to attack connected systems</a:t>
            </a:r>
          </a:p>
          <a:p>
            <a:pPr marL="895350" lvl="1" indent="-352425" algn="just">
              <a:lnSpc>
                <a:spcPct val="130000"/>
              </a:lnSpc>
              <a:buClr>
                <a:schemeClr val="accent2">
                  <a:lumMod val="75000"/>
                </a:schemeClr>
              </a:buClr>
              <a:buFont typeface="Courier New" panose="02070309020205020404" pitchFamily="49" charset="0"/>
              <a:buChar char="o"/>
            </a:pP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Also tried to break into other users accounts on local system via password guessing</a:t>
            </a:r>
          </a:p>
          <a:p>
            <a:pPr marL="895350" lvl="1" indent="-352425" algn="just">
              <a:lnSpc>
                <a:spcPct val="130000"/>
              </a:lnSpc>
              <a:buClr>
                <a:schemeClr val="accent2">
                  <a:lumMod val="75000"/>
                </a:schemeClr>
              </a:buClr>
              <a:buFont typeface="Courier New" panose="02070309020205020404" pitchFamily="49" charset="0"/>
              <a:buChar char="o"/>
            </a:pP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 target system already infected, abort, except for every 7</a:t>
            </a:r>
            <a:r>
              <a:rPr lang="en-US" altLang="en-US" sz="2000" baseline="30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time</a:t>
            </a:r>
          </a:p>
        </p:txBody>
      </p:sp>
    </p:spTree>
    <p:extLst>
      <p:ext uri="{BB962C8B-B14F-4D97-AF65-F5344CB8AC3E}">
        <p14:creationId xmlns:p14="http://schemas.microsoft.com/office/powerpoint/2010/main" val="2900953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551993" y="1324541"/>
            <a:ext cx="9687424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altLang="en-US" sz="2000" b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Port scanning</a:t>
            </a:r>
            <a:endParaRPr lang="en-US" altLang="en-US" sz="2000" dirty="0">
              <a:solidFill>
                <a:srgbClr val="0000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95350" lvl="1" indent="-352425" algn="just">
              <a:lnSpc>
                <a:spcPct val="150000"/>
              </a:lnSpc>
              <a:buClr>
                <a:schemeClr val="accent2">
                  <a:lumMod val="75000"/>
                </a:schemeClr>
              </a:buClr>
              <a:buFont typeface="Courier New" panose="02070309020205020404" pitchFamily="49" charset="0"/>
              <a:buChar char="o"/>
            </a:pP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Automated attempt to connect to a range of ports on one or a range of IP addresses</a:t>
            </a:r>
          </a:p>
          <a:p>
            <a:pPr marL="895350" lvl="1" indent="-352425" algn="just">
              <a:lnSpc>
                <a:spcPct val="150000"/>
              </a:lnSpc>
              <a:buClr>
                <a:schemeClr val="accent2">
                  <a:lumMod val="75000"/>
                </a:schemeClr>
              </a:buClr>
              <a:buFont typeface="Courier New" panose="02070309020205020404" pitchFamily="49" charset="0"/>
              <a:buChar char="o"/>
            </a:pP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Automated tool to look for network ports accepting connections</a:t>
            </a:r>
            <a:endParaRPr lang="en-US" altLang="en-US" sz="2000" dirty="0" smtClean="0">
              <a:solidFill>
                <a:srgbClr val="0000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95350" lvl="1" indent="-352425" algn="just">
              <a:lnSpc>
                <a:spcPct val="150000"/>
              </a:lnSpc>
              <a:buClr>
                <a:schemeClr val="accent2">
                  <a:lumMod val="75000"/>
                </a:schemeClr>
              </a:buClr>
              <a:buFont typeface="Courier New" panose="02070309020205020404" pitchFamily="49" charset="0"/>
              <a:buChar char="o"/>
            </a:pPr>
            <a:r>
              <a:rPr lang="en-US" altLang="en-US" sz="2000" dirty="0" smtClean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Detection </a:t>
            </a: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answering service protocol</a:t>
            </a:r>
          </a:p>
          <a:p>
            <a:pPr marL="895350" lvl="1" indent="-352425" algn="just">
              <a:lnSpc>
                <a:spcPct val="150000"/>
              </a:lnSpc>
              <a:buClr>
                <a:schemeClr val="accent2">
                  <a:lumMod val="75000"/>
                </a:schemeClr>
              </a:buClr>
              <a:buFont typeface="Courier New" panose="02070309020205020404" pitchFamily="49" charset="0"/>
              <a:buChar char="o"/>
            </a:pP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Detection of OS and version running on system</a:t>
            </a:r>
          </a:p>
          <a:p>
            <a:pPr marL="895350" lvl="1" indent="-352425" algn="just">
              <a:lnSpc>
                <a:spcPct val="150000"/>
              </a:lnSpc>
              <a:buClr>
                <a:schemeClr val="accent2">
                  <a:lumMod val="75000"/>
                </a:schemeClr>
              </a:buClr>
              <a:buFont typeface="Courier New" panose="02070309020205020404" pitchFamily="49" charset="0"/>
              <a:buChar char="o"/>
            </a:pPr>
            <a:r>
              <a:rPr lang="en-US" altLang="en-US" sz="2000" b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nmap</a:t>
            </a: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scans all ports in a given IP range for a response</a:t>
            </a:r>
          </a:p>
          <a:p>
            <a:pPr marL="895350" lvl="1" indent="-352425" algn="just">
              <a:lnSpc>
                <a:spcPct val="150000"/>
              </a:lnSpc>
              <a:buClr>
                <a:schemeClr val="accent2">
                  <a:lumMod val="75000"/>
                </a:schemeClr>
              </a:buClr>
              <a:buFont typeface="Courier New" panose="02070309020205020404" pitchFamily="49" charset="0"/>
              <a:buChar char="o"/>
            </a:pPr>
            <a:r>
              <a:rPr lang="en-US" altLang="en-US" sz="2000" b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nessus</a:t>
            </a: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has a database of protocols and bugs (and exploits) to apply against a system</a:t>
            </a:r>
          </a:p>
          <a:p>
            <a:pPr marL="895350" lvl="1" indent="-352425" algn="just">
              <a:lnSpc>
                <a:spcPct val="150000"/>
              </a:lnSpc>
              <a:buClr>
                <a:schemeClr val="accent2">
                  <a:lumMod val="75000"/>
                </a:schemeClr>
              </a:buClr>
              <a:buFont typeface="Courier New" panose="02070309020205020404" pitchFamily="49" charset="0"/>
              <a:buChar char="o"/>
            </a:pP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Frequently launched from </a:t>
            </a:r>
            <a:r>
              <a:rPr lang="en-US" altLang="en-US" sz="2000" b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zombie systems</a:t>
            </a: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895350" lvl="2" indent="-352425" algn="just">
              <a:lnSpc>
                <a:spcPct val="150000"/>
              </a:lnSpc>
              <a:buClr>
                <a:schemeClr val="accent2">
                  <a:lumMod val="75000"/>
                </a:schemeClr>
              </a:buClr>
              <a:buFont typeface="Courier New" panose="02070309020205020404" pitchFamily="49" charset="0"/>
              <a:buChar char="o"/>
            </a:pP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decrease </a:t>
            </a:r>
            <a:r>
              <a:rPr lang="en-US" altLang="en-US" sz="2000" dirty="0" smtClean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trace-ability</a:t>
            </a:r>
          </a:p>
          <a:p>
            <a:pPr marL="895350" lvl="2" indent="-352425" algn="just">
              <a:lnSpc>
                <a:spcPct val="150000"/>
              </a:lnSpc>
              <a:buClr>
                <a:schemeClr val="accent2">
                  <a:lumMod val="75000"/>
                </a:schemeClr>
              </a:buClr>
              <a:buFont typeface="Courier New" panose="02070309020205020404" pitchFamily="49" charset="0"/>
              <a:buChar char="o"/>
            </a:pPr>
            <a:r>
              <a:rPr lang="en-PH" sz="2000" dirty="0" smtClean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Used for good and evil</a:t>
            </a:r>
            <a:endParaRPr lang="en-PH" sz="2000" dirty="0">
              <a:solidFill>
                <a:srgbClr val="0000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Google Shape;82;p2"/>
          <p:cNvSpPr txBox="1"/>
          <p:nvPr/>
        </p:nvSpPr>
        <p:spPr>
          <a:xfrm>
            <a:off x="95706" y="476475"/>
            <a:ext cx="12599999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 smtClean="0">
                <a:solidFill>
                  <a:srgbClr val="0000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System and Network Threats</a:t>
            </a:r>
            <a:endParaRPr sz="3200" b="1" dirty="0">
              <a:solidFill>
                <a:srgbClr val="00006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810653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82;p2"/>
          <p:cNvSpPr txBox="1"/>
          <p:nvPr/>
        </p:nvSpPr>
        <p:spPr>
          <a:xfrm>
            <a:off x="95706" y="476475"/>
            <a:ext cx="12599999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 smtClean="0">
                <a:solidFill>
                  <a:srgbClr val="0000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System and Network Threats</a:t>
            </a:r>
            <a:endParaRPr sz="3200" b="1" dirty="0">
              <a:solidFill>
                <a:srgbClr val="00006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14001" y="1544300"/>
            <a:ext cx="9363408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altLang="en-US" sz="2000" b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Denial of Service</a:t>
            </a:r>
          </a:p>
          <a:p>
            <a:pPr marL="895350" lvl="1" indent="-352425">
              <a:lnSpc>
                <a:spcPct val="150000"/>
              </a:lnSpc>
              <a:buClr>
                <a:schemeClr val="accent2">
                  <a:lumMod val="75000"/>
                </a:schemeClr>
              </a:buClr>
              <a:buFont typeface="Courier New" panose="02070309020205020404" pitchFamily="49" charset="0"/>
              <a:buChar char="o"/>
            </a:pP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Overload the targeted computer preventing it from doing any useful work</a:t>
            </a:r>
          </a:p>
          <a:p>
            <a:pPr marL="895350" lvl="1" indent="-352425">
              <a:lnSpc>
                <a:spcPct val="150000"/>
              </a:lnSpc>
              <a:buClr>
                <a:schemeClr val="accent2">
                  <a:lumMod val="75000"/>
                </a:schemeClr>
              </a:buClr>
              <a:buFont typeface="Courier New" panose="02070309020205020404" pitchFamily="49" charset="0"/>
              <a:buChar char="o"/>
            </a:pPr>
            <a:r>
              <a:rPr lang="en-US" altLang="en-US" sz="2000" b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Distributed Denial-of-Service</a:t>
            </a: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altLang="en-US" sz="2000" b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DDoS</a:t>
            </a: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come from multiple sites at once</a:t>
            </a:r>
          </a:p>
          <a:p>
            <a:pPr marL="1257300" lvl="1" indent="-180975">
              <a:lnSpc>
                <a:spcPct val="150000"/>
              </a:lnSpc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Consider the start of the IP-connection handshake (SYN)</a:t>
            </a:r>
          </a:p>
          <a:p>
            <a:pPr marL="895350" lvl="2" indent="-352425">
              <a:lnSpc>
                <a:spcPct val="150000"/>
              </a:lnSpc>
              <a:buClr>
                <a:schemeClr val="accent2">
                  <a:lumMod val="75000"/>
                </a:schemeClr>
              </a:buClr>
              <a:buFont typeface="Courier New" panose="02070309020205020404" pitchFamily="49" charset="0"/>
              <a:buChar char="o"/>
            </a:pP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How many started-connections can the OS handle?</a:t>
            </a:r>
          </a:p>
          <a:p>
            <a:pPr marL="1257300" lvl="1" indent="-180975">
              <a:lnSpc>
                <a:spcPct val="150000"/>
              </a:lnSpc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Consider traffic to a web site</a:t>
            </a:r>
          </a:p>
          <a:p>
            <a:pPr marL="895350" lvl="2" indent="-352425">
              <a:lnSpc>
                <a:spcPct val="150000"/>
              </a:lnSpc>
              <a:buClr>
                <a:schemeClr val="accent2">
                  <a:lumMod val="75000"/>
                </a:schemeClr>
              </a:buClr>
              <a:buFont typeface="Courier New" panose="02070309020205020404" pitchFamily="49" charset="0"/>
              <a:buChar char="o"/>
            </a:pP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How can you tell the difference between being a target and being really popular?</a:t>
            </a:r>
          </a:p>
          <a:p>
            <a:pPr marL="895350" lvl="1" indent="-352425">
              <a:lnSpc>
                <a:spcPct val="150000"/>
              </a:lnSpc>
              <a:buClr>
                <a:schemeClr val="accent2">
                  <a:lumMod val="75000"/>
                </a:schemeClr>
              </a:buClr>
              <a:buFont typeface="Courier New" panose="02070309020205020404" pitchFamily="49" charset="0"/>
              <a:buChar char="o"/>
            </a:pP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Accidental – CS students writing bad </a:t>
            </a:r>
            <a:r>
              <a:rPr lang="en-US" altLang="en-US" sz="2000" b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fork()</a:t>
            </a: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code</a:t>
            </a:r>
          </a:p>
          <a:p>
            <a:pPr marL="895350" lvl="1" indent="-352425">
              <a:lnSpc>
                <a:spcPct val="150000"/>
              </a:lnSpc>
              <a:buClr>
                <a:schemeClr val="accent2">
                  <a:lumMod val="75000"/>
                </a:schemeClr>
              </a:buClr>
              <a:buFont typeface="Courier New" panose="02070309020205020404" pitchFamily="49" charset="0"/>
              <a:buChar char="o"/>
            </a:pP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Purposeful – extortion, </a:t>
            </a:r>
            <a:r>
              <a:rPr lang="en-US" altLang="en-US" sz="2000" dirty="0" smtClean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punishment</a:t>
            </a:r>
            <a:endParaRPr lang="en-US" altLang="en-US" sz="2000" dirty="0">
              <a:solidFill>
                <a:srgbClr val="0000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009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82;p2"/>
          <p:cNvSpPr txBox="1"/>
          <p:nvPr/>
        </p:nvSpPr>
        <p:spPr>
          <a:xfrm>
            <a:off x="95706" y="476475"/>
            <a:ext cx="12599999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 smtClean="0">
                <a:solidFill>
                  <a:srgbClr val="0000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System and Network Threats</a:t>
            </a:r>
            <a:endParaRPr sz="3200" b="1" dirty="0">
              <a:solidFill>
                <a:srgbClr val="00006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Oval 1"/>
          <p:cNvSpPr/>
          <p:nvPr/>
        </p:nvSpPr>
        <p:spPr>
          <a:xfrm>
            <a:off x="4238625" y="1227237"/>
            <a:ext cx="4412759" cy="56263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en-US" sz="2000" b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Standard Security Attacks</a:t>
            </a:r>
            <a:endParaRPr lang="en-PH" sz="2000" b="1" dirty="0">
              <a:solidFill>
                <a:srgbClr val="0000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6553" y="1955854"/>
            <a:ext cx="3878304" cy="43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43392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"/>
          <p:cNvSpPr txBox="1"/>
          <p:nvPr/>
        </p:nvSpPr>
        <p:spPr>
          <a:xfrm>
            <a:off x="95706" y="476475"/>
            <a:ext cx="12599999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 smtClean="0">
                <a:solidFill>
                  <a:srgbClr val="0000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Cryptography as a Security Tool</a:t>
            </a:r>
            <a:endParaRPr sz="3200" b="1" dirty="0">
              <a:solidFill>
                <a:srgbClr val="00006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052013" y="1629341"/>
            <a:ext cx="10687383" cy="3730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Broadest security tool available</a:t>
            </a:r>
          </a:p>
          <a:p>
            <a:pPr marL="990600" lvl="1" indent="-447675" algn="just">
              <a:lnSpc>
                <a:spcPct val="150000"/>
              </a:lnSpc>
              <a:buClr>
                <a:schemeClr val="accent2">
                  <a:lumMod val="75000"/>
                </a:schemeClr>
              </a:buClr>
              <a:buFont typeface="Courier New" panose="02070309020205020404" pitchFamily="49" charset="0"/>
              <a:buChar char="o"/>
            </a:pP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Internal to a given computer, source and destination of messages can be known and protected</a:t>
            </a:r>
          </a:p>
          <a:p>
            <a:pPr marL="1257300" lvl="2" indent="-180975" algn="just">
              <a:lnSpc>
                <a:spcPct val="150000"/>
              </a:lnSpc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OS creates, manages, protects process IDs, communication ports</a:t>
            </a:r>
          </a:p>
          <a:p>
            <a:pPr marL="990600" lvl="1" indent="-447675" algn="just">
              <a:lnSpc>
                <a:spcPct val="150000"/>
              </a:lnSpc>
              <a:buClr>
                <a:schemeClr val="accent2">
                  <a:lumMod val="75000"/>
                </a:schemeClr>
              </a:buClr>
              <a:buFont typeface="Courier New" panose="02070309020205020404" pitchFamily="49" charset="0"/>
              <a:buChar char="o"/>
            </a:pP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Source and destination of messages on network cannot be trusted without cryptography</a:t>
            </a:r>
          </a:p>
          <a:p>
            <a:pPr marL="1257300" lvl="2" indent="-180975" algn="just">
              <a:lnSpc>
                <a:spcPct val="150000"/>
              </a:lnSpc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Local network – IP address?</a:t>
            </a:r>
          </a:p>
          <a:p>
            <a:pPr marL="1619250" lvl="3" indent="-180975" algn="just">
              <a:lnSpc>
                <a:spcPct val="150000"/>
              </a:lnSpc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ü"/>
            </a:pP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Consider unauthorized host added</a:t>
            </a:r>
          </a:p>
          <a:p>
            <a:pPr marL="1257300" lvl="2" indent="-180975" algn="just">
              <a:lnSpc>
                <a:spcPct val="150000"/>
              </a:lnSpc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WAN / Internet – how to establish authenticity </a:t>
            </a:r>
          </a:p>
          <a:p>
            <a:pPr marL="1619250" lvl="3" indent="-180975" algn="just">
              <a:lnSpc>
                <a:spcPct val="150000"/>
              </a:lnSpc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ü"/>
            </a:pP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Not via IP address</a:t>
            </a:r>
            <a:endParaRPr lang="en-PH" sz="2000" dirty="0">
              <a:solidFill>
                <a:srgbClr val="0000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7650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"/>
          <p:cNvSpPr txBox="1"/>
          <p:nvPr/>
        </p:nvSpPr>
        <p:spPr>
          <a:xfrm>
            <a:off x="95706" y="476475"/>
            <a:ext cx="12599999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 smtClean="0">
                <a:solidFill>
                  <a:srgbClr val="0000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Cryptography as a Security Tool</a:t>
            </a:r>
            <a:endParaRPr sz="3200" b="1" dirty="0">
              <a:solidFill>
                <a:srgbClr val="00006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Oval 1"/>
          <p:cNvSpPr/>
          <p:nvPr/>
        </p:nvSpPr>
        <p:spPr>
          <a:xfrm>
            <a:off x="4582443" y="1198662"/>
            <a:ext cx="3626523" cy="56263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en-US" sz="2000" b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Cryptography</a:t>
            </a:r>
            <a:endParaRPr lang="en-PH" sz="2000" b="1" dirty="0">
              <a:solidFill>
                <a:srgbClr val="0000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380624" y="2038231"/>
            <a:ext cx="10030159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altLang="en-US" sz="2000" b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Means to constrain </a:t>
            </a: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potential senders (</a:t>
            </a:r>
            <a:r>
              <a:rPr lang="en-US" altLang="en-US" sz="2000" i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sources</a:t>
            </a: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and / or receivers (</a:t>
            </a:r>
            <a:r>
              <a:rPr lang="en-US" altLang="en-US" sz="2000" i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destinations</a:t>
            </a: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of </a:t>
            </a:r>
            <a:r>
              <a:rPr lang="en-US" altLang="en-US" sz="2000" i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messages</a:t>
            </a:r>
          </a:p>
          <a:p>
            <a:pPr marL="895350" lvl="1" indent="-352425" algn="just">
              <a:lnSpc>
                <a:spcPct val="150000"/>
              </a:lnSpc>
              <a:buClr>
                <a:schemeClr val="accent2">
                  <a:lumMod val="75000"/>
                </a:schemeClr>
              </a:buClr>
              <a:buFont typeface="Courier New" panose="02070309020205020404" pitchFamily="49" charset="0"/>
              <a:buChar char="o"/>
            </a:pP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Based on secrets (</a:t>
            </a:r>
            <a:r>
              <a:rPr lang="en-US" altLang="en-US" sz="2000" b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keys</a:t>
            </a: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895350" lvl="1" indent="-352425" algn="just">
              <a:lnSpc>
                <a:spcPct val="150000"/>
              </a:lnSpc>
              <a:buClr>
                <a:schemeClr val="accent2">
                  <a:lumMod val="75000"/>
                </a:schemeClr>
              </a:buClr>
              <a:buFont typeface="Courier New" panose="02070309020205020404" pitchFamily="49" charset="0"/>
              <a:buChar char="o"/>
            </a:pP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Enables</a:t>
            </a:r>
          </a:p>
          <a:p>
            <a:pPr marL="1257300" lvl="2" indent="-180975" algn="just">
              <a:lnSpc>
                <a:spcPct val="150000"/>
              </a:lnSpc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Confirmation of source</a:t>
            </a:r>
          </a:p>
          <a:p>
            <a:pPr marL="1257300" lvl="2" indent="-180975" algn="just">
              <a:lnSpc>
                <a:spcPct val="150000"/>
              </a:lnSpc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Receipt only by certain destination</a:t>
            </a:r>
          </a:p>
          <a:p>
            <a:pPr marL="1257300" lvl="2" indent="-180975" algn="just">
              <a:lnSpc>
                <a:spcPct val="150000"/>
              </a:lnSpc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Trust relationship between sender and receiver</a:t>
            </a:r>
            <a:endParaRPr lang="en-PH" sz="2000" dirty="0">
              <a:solidFill>
                <a:srgbClr val="0000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4121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"/>
          <p:cNvSpPr txBox="1"/>
          <p:nvPr/>
        </p:nvSpPr>
        <p:spPr>
          <a:xfrm>
            <a:off x="95706" y="476475"/>
            <a:ext cx="12599999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 smtClean="0">
                <a:solidFill>
                  <a:srgbClr val="0000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Cryptography as a Security Tool</a:t>
            </a:r>
            <a:endParaRPr sz="3200" b="1" dirty="0">
              <a:solidFill>
                <a:srgbClr val="00006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" name="Oval 2"/>
          <p:cNvSpPr/>
          <p:nvPr/>
        </p:nvSpPr>
        <p:spPr>
          <a:xfrm>
            <a:off x="4861327" y="1236762"/>
            <a:ext cx="3068756" cy="56263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en-US" sz="2000" b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Encryption</a:t>
            </a:r>
            <a:endParaRPr lang="en-PH" sz="2000" b="1" dirty="0">
              <a:solidFill>
                <a:srgbClr val="0000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471113" y="1974904"/>
            <a:ext cx="9849183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20000"/>
              </a:lnSpc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Constrains the set of possible receivers of a message</a:t>
            </a:r>
          </a:p>
          <a:p>
            <a:pPr marL="342900" indent="-342900" algn="just">
              <a:lnSpc>
                <a:spcPct val="120000"/>
              </a:lnSpc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altLang="en-US" sz="2000" b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Encryption</a:t>
            </a: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algorithm consists of</a:t>
            </a:r>
          </a:p>
          <a:p>
            <a:pPr marL="895350" lvl="1" indent="-352425" algn="just">
              <a:lnSpc>
                <a:spcPct val="120000"/>
              </a:lnSpc>
              <a:buClr>
                <a:schemeClr val="accent2">
                  <a:lumMod val="75000"/>
                </a:schemeClr>
              </a:buClr>
              <a:buFont typeface="Courier New" panose="02070309020205020404" pitchFamily="49" charset="0"/>
              <a:buChar char="o"/>
            </a:pP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Set </a:t>
            </a:r>
            <a:r>
              <a:rPr lang="en-US" altLang="en-US" sz="2000" i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of keys</a:t>
            </a:r>
          </a:p>
          <a:p>
            <a:pPr marL="895350" lvl="1" indent="-352425" algn="just">
              <a:lnSpc>
                <a:spcPct val="120000"/>
              </a:lnSpc>
              <a:buClr>
                <a:schemeClr val="accent2">
                  <a:lumMod val="75000"/>
                </a:schemeClr>
              </a:buClr>
              <a:buFont typeface="Courier New" panose="02070309020205020404" pitchFamily="49" charset="0"/>
              <a:buChar char="o"/>
            </a:pP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Set </a:t>
            </a:r>
            <a:r>
              <a:rPr lang="en-US" altLang="en-US" sz="2000" i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of </a:t>
            </a:r>
            <a:r>
              <a:rPr lang="en-US" altLang="en-US" sz="2000" dirty="0" smtClean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messages</a:t>
            </a:r>
            <a:endParaRPr lang="en-US" altLang="en-US" sz="2000" dirty="0">
              <a:solidFill>
                <a:srgbClr val="0000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95350" lvl="1" indent="-352425" algn="just">
              <a:lnSpc>
                <a:spcPct val="120000"/>
              </a:lnSpc>
              <a:buClr>
                <a:schemeClr val="accent2">
                  <a:lumMod val="75000"/>
                </a:schemeClr>
              </a:buClr>
              <a:buFont typeface="Courier New" panose="02070309020205020404" pitchFamily="49" charset="0"/>
              <a:buChar char="o"/>
            </a:pP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Set </a:t>
            </a:r>
            <a:r>
              <a:rPr lang="en-US" altLang="en-US" sz="2000" i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of ciphertexts (encrypted messages)</a:t>
            </a:r>
          </a:p>
          <a:p>
            <a:pPr marL="895350" lvl="1" indent="-352425" algn="just">
              <a:lnSpc>
                <a:spcPct val="120000"/>
              </a:lnSpc>
              <a:buClr>
                <a:schemeClr val="accent2">
                  <a:lumMod val="75000"/>
                </a:schemeClr>
              </a:buClr>
              <a:buFont typeface="Courier New" panose="02070309020205020404" pitchFamily="49" charset="0"/>
              <a:buChar char="o"/>
            </a:pP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function </a:t>
            </a:r>
            <a:r>
              <a:rPr lang="en-US" altLang="en-US" sz="2000" i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 </a:t>
            </a: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altLang="en-US" sz="2000" i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 </a:t>
            </a: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→ (</a:t>
            </a:r>
            <a:r>
              <a:rPr lang="en-US" altLang="en-US" sz="2000" i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→</a:t>
            </a:r>
            <a:r>
              <a:rPr lang="en-US" altLang="en-US" sz="2000" i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en-US" sz="2000" dirty="0" smtClean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</a:p>
          <a:p>
            <a:pPr marL="1257300" lvl="1" indent="-180975" algn="just">
              <a:lnSpc>
                <a:spcPct val="120000"/>
              </a:lnSpc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altLang="en-US" sz="2000" dirty="0" smtClean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That is, for </a:t>
            </a: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each </a:t>
            </a:r>
            <a:r>
              <a:rPr lang="en-US" altLang="en-US" sz="2000" i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 </a:t>
            </a: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</a:t>
            </a: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i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en-US" sz="2000" i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en-US" sz="2000" i="1" baseline="-25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en-US" sz="2000" i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 a function for generating ciphertexts from </a:t>
            </a:r>
            <a:r>
              <a:rPr lang="en-US" altLang="en-US" sz="2000" dirty="0" smtClean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messages</a:t>
            </a:r>
            <a:endParaRPr lang="en-US" altLang="en-US" sz="2000" dirty="0">
              <a:solidFill>
                <a:srgbClr val="0000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57300" lvl="2" indent="-180975" algn="just">
              <a:lnSpc>
                <a:spcPct val="120000"/>
              </a:lnSpc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Both </a:t>
            </a:r>
            <a:r>
              <a:rPr lang="en-US" altLang="en-US" sz="2000" i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 </a:t>
            </a: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altLang="en-US" sz="2000" i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en-US" sz="2000" baseline="-25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for any </a:t>
            </a:r>
            <a:r>
              <a:rPr lang="en-US" altLang="en-US" sz="2000" i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 </a:t>
            </a: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should be efficiently computable functions</a:t>
            </a:r>
          </a:p>
          <a:p>
            <a:pPr marL="895350" lvl="1" indent="-352425" algn="just">
              <a:lnSpc>
                <a:spcPct val="120000"/>
              </a:lnSpc>
              <a:buClr>
                <a:schemeClr val="accent2">
                  <a:lumMod val="75000"/>
                </a:schemeClr>
              </a:buClr>
              <a:buFont typeface="Courier New" panose="02070309020205020404" pitchFamily="49" charset="0"/>
              <a:buChar char="o"/>
            </a:pP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function </a:t>
            </a:r>
            <a:r>
              <a:rPr lang="en-US" altLang="en-US" sz="2000" i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 </a:t>
            </a: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altLang="en-US" sz="2000" i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 </a:t>
            </a: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→ (</a:t>
            </a:r>
            <a:r>
              <a:rPr lang="en-US" altLang="en-US" sz="2000" i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 </a:t>
            </a: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→ </a:t>
            </a:r>
            <a:r>
              <a:rPr lang="en-US" altLang="en-US" sz="2000" i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altLang="en-US" sz="2000" dirty="0" smtClean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). </a:t>
            </a:r>
          </a:p>
          <a:p>
            <a:pPr marL="1257300" lvl="1" indent="-180975" algn="just">
              <a:lnSpc>
                <a:spcPct val="120000"/>
              </a:lnSpc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altLang="en-US" sz="2000" dirty="0" smtClean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That </a:t>
            </a: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is, for each </a:t>
            </a:r>
            <a:r>
              <a:rPr lang="en-US" altLang="en-US" sz="2000" i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 </a:t>
            </a:r>
            <a:r>
              <a:rPr lang="en-US" altLang="en-US" sz="2000" i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</a:t>
            </a: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i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en-US" sz="2000" i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altLang="en-US" sz="2000" baseline="-25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 a function for generating messages from ciphertexts</a:t>
            </a:r>
          </a:p>
          <a:p>
            <a:pPr marL="1257300" lvl="2" indent="-180975" algn="just">
              <a:lnSpc>
                <a:spcPct val="120000"/>
              </a:lnSpc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Both </a:t>
            </a:r>
            <a:r>
              <a:rPr lang="en-US" altLang="en-US" sz="2000" i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 </a:t>
            </a: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altLang="en-US" sz="2000" i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altLang="en-US" sz="2000" baseline="-25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for any </a:t>
            </a:r>
            <a:r>
              <a:rPr lang="en-US" altLang="en-US" sz="2000" i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 </a:t>
            </a: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should be efficiently computable functions</a:t>
            </a:r>
          </a:p>
        </p:txBody>
      </p:sp>
    </p:spTree>
    <p:extLst>
      <p:ext uri="{BB962C8B-B14F-4D97-AF65-F5344CB8AC3E}">
        <p14:creationId xmlns:p14="http://schemas.microsoft.com/office/powerpoint/2010/main" val="2574816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285501" y="2161261"/>
            <a:ext cx="8220408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61950" indent="-361950" algn="just">
              <a:lnSpc>
                <a:spcPct val="120000"/>
              </a:lnSpc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altLang="en-US" sz="2000" b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 encryption algorithm must provide this essential property:</a:t>
            </a: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en-US" sz="2000" dirty="0" smtClean="0">
              <a:solidFill>
                <a:srgbClr val="0000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61950" algn="just">
              <a:lnSpc>
                <a:spcPct val="120000"/>
              </a:lnSpc>
              <a:buClr>
                <a:schemeClr val="accent2">
                  <a:lumMod val="75000"/>
                </a:schemeClr>
              </a:buClr>
            </a:pPr>
            <a:r>
              <a:rPr lang="en-US" altLang="en-US" sz="2000" dirty="0" smtClean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Given </a:t>
            </a: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ciphertext </a:t>
            </a:r>
            <a:r>
              <a:rPr lang="en-US" altLang="en-US" sz="2000" b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 </a:t>
            </a:r>
            <a:r>
              <a:rPr lang="en-US" altLang="en-US" sz="2000" b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 </a:t>
            </a:r>
            <a:r>
              <a:rPr lang="en-US" altLang="en-US" sz="2000" b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a computer can compute </a:t>
            </a:r>
            <a:r>
              <a:rPr lang="en-US" altLang="en-US" sz="2000" b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such that </a:t>
            </a:r>
            <a:r>
              <a:rPr lang="en-US" altLang="en-US" sz="2000" b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en-US" sz="2000" b="1" baseline="-25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en-US" sz="2000" b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(m) = c</a:t>
            </a: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only if it possesses </a:t>
            </a:r>
            <a:r>
              <a:rPr lang="en-US" altLang="en-US" sz="2000" b="1" i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</a:p>
          <a:p>
            <a:pPr marL="361950" lvl="1" indent="-361950" algn="just">
              <a:lnSpc>
                <a:spcPct val="90000"/>
              </a:lnSpc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</a:pPr>
            <a:endParaRPr lang="en-US" altLang="en-US" sz="2000" dirty="0" smtClean="0">
              <a:solidFill>
                <a:srgbClr val="0000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076325" lvl="1" indent="-361950" algn="just">
              <a:lnSpc>
                <a:spcPct val="90000"/>
              </a:lnSpc>
              <a:buClr>
                <a:schemeClr val="accent2">
                  <a:lumMod val="75000"/>
                </a:schemeClr>
              </a:buClr>
              <a:buFont typeface="Courier New" panose="02070309020205020404" pitchFamily="49" charset="0"/>
              <a:buChar char="o"/>
            </a:pPr>
            <a:r>
              <a:rPr lang="en-US" altLang="en-US" sz="2000" dirty="0" smtClean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Thus</a:t>
            </a: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a computer holding </a:t>
            </a:r>
            <a:r>
              <a:rPr lang="en-US" altLang="en-US" sz="2000" i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 </a:t>
            </a: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can decrypt ciphertexts to the plaintexts used to produce them, but a computer not holding </a:t>
            </a:r>
            <a:r>
              <a:rPr lang="en-US" altLang="en-US" sz="2000" i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 </a:t>
            </a: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cannot decrypt ciphertexts</a:t>
            </a:r>
          </a:p>
          <a:p>
            <a:pPr marL="1076325" lvl="1" indent="-361950" algn="just">
              <a:lnSpc>
                <a:spcPct val="90000"/>
              </a:lnSpc>
              <a:buClr>
                <a:schemeClr val="accent2">
                  <a:lumMod val="75000"/>
                </a:schemeClr>
              </a:buClr>
              <a:buFont typeface="Courier New" panose="02070309020205020404" pitchFamily="49" charset="0"/>
              <a:buChar char="o"/>
            </a:pPr>
            <a:endParaRPr lang="en-US" altLang="en-US" sz="2000" dirty="0" smtClean="0">
              <a:solidFill>
                <a:srgbClr val="0000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076325" lvl="1" indent="-361950" algn="just">
              <a:lnSpc>
                <a:spcPct val="90000"/>
              </a:lnSpc>
              <a:buClr>
                <a:schemeClr val="accent2">
                  <a:lumMod val="75000"/>
                </a:schemeClr>
              </a:buClr>
              <a:buFont typeface="Courier New" panose="02070309020205020404" pitchFamily="49" charset="0"/>
              <a:buChar char="o"/>
            </a:pPr>
            <a:r>
              <a:rPr lang="en-US" altLang="en-US" sz="2000" dirty="0" smtClean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Since </a:t>
            </a: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ciphertexts are generally exposed (for example, sent on the network), it is important that it be infeasible to derive </a:t>
            </a:r>
            <a:r>
              <a:rPr lang="en-US" altLang="en-US" sz="2000" i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from the ciphertexts</a:t>
            </a:r>
          </a:p>
        </p:txBody>
      </p:sp>
      <p:sp>
        <p:nvSpPr>
          <p:cNvPr id="3" name="Google Shape;82;p2"/>
          <p:cNvSpPr txBox="1"/>
          <p:nvPr/>
        </p:nvSpPr>
        <p:spPr>
          <a:xfrm>
            <a:off x="95706" y="476475"/>
            <a:ext cx="12599999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 smtClean="0">
                <a:solidFill>
                  <a:srgbClr val="0000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Cryptography as a Security Tool</a:t>
            </a:r>
            <a:endParaRPr sz="3200" b="1" dirty="0">
              <a:solidFill>
                <a:srgbClr val="00006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" name="Oval 3"/>
          <p:cNvSpPr/>
          <p:nvPr/>
        </p:nvSpPr>
        <p:spPr>
          <a:xfrm>
            <a:off x="4861327" y="1236762"/>
            <a:ext cx="3068756" cy="56263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en-US" sz="2000" b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Encryption</a:t>
            </a:r>
            <a:endParaRPr lang="en-PH" sz="2000" b="1" dirty="0">
              <a:solidFill>
                <a:srgbClr val="0000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03922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"/>
          <p:cNvSpPr txBox="1"/>
          <p:nvPr/>
        </p:nvSpPr>
        <p:spPr>
          <a:xfrm>
            <a:off x="95706" y="476475"/>
            <a:ext cx="12599999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 smtClean="0">
                <a:solidFill>
                  <a:srgbClr val="0000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Cryptography as a Security Tool</a:t>
            </a:r>
            <a:endParaRPr sz="3200" b="1" dirty="0">
              <a:solidFill>
                <a:srgbClr val="00006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Oval 1"/>
          <p:cNvSpPr/>
          <p:nvPr/>
        </p:nvSpPr>
        <p:spPr>
          <a:xfrm>
            <a:off x="3886659" y="1227237"/>
            <a:ext cx="5018091" cy="56263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en-US" sz="2000" b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Symmetric Encryption</a:t>
            </a:r>
            <a:endParaRPr lang="en-PH" sz="2000" b="1" dirty="0">
              <a:solidFill>
                <a:srgbClr val="0000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814012" y="1955854"/>
            <a:ext cx="9163384" cy="43360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61950" indent="-361950" algn="just">
              <a:lnSpc>
                <a:spcPct val="110000"/>
              </a:lnSpc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altLang="en-US" sz="18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Same key used to encrypt and decrypt</a:t>
            </a:r>
          </a:p>
          <a:p>
            <a:pPr marL="895350" lvl="1" indent="-352425" algn="just">
              <a:lnSpc>
                <a:spcPct val="110000"/>
              </a:lnSpc>
              <a:buClr>
                <a:schemeClr val="accent2">
                  <a:lumMod val="75000"/>
                </a:schemeClr>
              </a:buClr>
              <a:buFont typeface="Courier New" panose="02070309020205020404" pitchFamily="49" charset="0"/>
              <a:buChar char="o"/>
            </a:pPr>
            <a:r>
              <a:rPr lang="en-US" altLang="en-US" sz="18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Therefore </a:t>
            </a:r>
            <a:r>
              <a:rPr lang="en-US" altLang="en-US" sz="1800" i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en-US" sz="18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must be kept secret</a:t>
            </a:r>
          </a:p>
          <a:p>
            <a:pPr marL="361950" indent="-361950" algn="just">
              <a:lnSpc>
                <a:spcPct val="110000"/>
              </a:lnSpc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altLang="en-US" sz="18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 was most commonly used symmetric block-encryption algorithm (created by US </a:t>
            </a:r>
            <a:r>
              <a:rPr lang="en-US" altLang="en-US" sz="1800" dirty="0" smtClean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Gov’t.)</a:t>
            </a:r>
            <a:endParaRPr lang="en-US" altLang="en-US" sz="1800" dirty="0">
              <a:solidFill>
                <a:srgbClr val="0000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95350" lvl="1" indent="-352425" algn="just">
              <a:lnSpc>
                <a:spcPct val="110000"/>
              </a:lnSpc>
              <a:buClr>
                <a:schemeClr val="accent2">
                  <a:lumMod val="75000"/>
                </a:schemeClr>
              </a:buClr>
              <a:buFont typeface="Courier New" panose="02070309020205020404" pitchFamily="49" charset="0"/>
              <a:buChar char="o"/>
            </a:pPr>
            <a:r>
              <a:rPr lang="en-US" altLang="en-US" sz="18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Encrypts a block of data at a time</a:t>
            </a:r>
          </a:p>
          <a:p>
            <a:pPr marL="895350" lvl="1" indent="-352425" algn="just">
              <a:lnSpc>
                <a:spcPct val="110000"/>
              </a:lnSpc>
              <a:buClr>
                <a:schemeClr val="accent2">
                  <a:lumMod val="75000"/>
                </a:schemeClr>
              </a:buClr>
              <a:buFont typeface="Courier New" panose="02070309020205020404" pitchFamily="49" charset="0"/>
              <a:buChar char="o"/>
            </a:pPr>
            <a:r>
              <a:rPr lang="en-US" altLang="en-US" sz="18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Keys too short so now considered insecure</a:t>
            </a:r>
          </a:p>
          <a:p>
            <a:pPr marL="361950" indent="-361950" algn="just">
              <a:lnSpc>
                <a:spcPct val="110000"/>
              </a:lnSpc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altLang="en-US" sz="18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Triple-DES considered more secure</a:t>
            </a:r>
          </a:p>
          <a:p>
            <a:pPr marL="895350" lvl="1" indent="-352425" algn="just">
              <a:lnSpc>
                <a:spcPct val="110000"/>
              </a:lnSpc>
              <a:buClr>
                <a:schemeClr val="accent2">
                  <a:lumMod val="75000"/>
                </a:schemeClr>
              </a:buClr>
              <a:buFont typeface="Courier New" panose="02070309020205020404" pitchFamily="49" charset="0"/>
              <a:buChar char="o"/>
            </a:pPr>
            <a:r>
              <a:rPr lang="en-US" altLang="en-US" sz="18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Algorithm used 3 times using 2 or 3 keys</a:t>
            </a:r>
          </a:p>
          <a:p>
            <a:pPr marL="895350" lvl="1" indent="-352425" algn="just">
              <a:lnSpc>
                <a:spcPct val="110000"/>
              </a:lnSpc>
              <a:buClr>
                <a:schemeClr val="accent2">
                  <a:lumMod val="75000"/>
                </a:schemeClr>
              </a:buClr>
              <a:buFont typeface="Courier New" panose="02070309020205020404" pitchFamily="49" charset="0"/>
              <a:buChar char="o"/>
            </a:pPr>
            <a:r>
              <a:rPr lang="en-US" altLang="en-US" sz="18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example </a:t>
            </a:r>
          </a:p>
          <a:p>
            <a:pPr marL="361950" indent="-361950" algn="just">
              <a:lnSpc>
                <a:spcPct val="110000"/>
              </a:lnSpc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altLang="en-US" sz="18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2001 NIST adopted new block cipher - Advanced Encryption Standard (</a:t>
            </a:r>
            <a:r>
              <a:rPr lang="en-US" altLang="en-US" sz="1800" b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AES</a:t>
            </a:r>
            <a:r>
              <a:rPr lang="en-US" altLang="en-US" sz="18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895350" lvl="1" indent="-352425" algn="just">
              <a:lnSpc>
                <a:spcPct val="110000"/>
              </a:lnSpc>
              <a:buClr>
                <a:schemeClr val="accent2">
                  <a:lumMod val="75000"/>
                </a:schemeClr>
              </a:buClr>
              <a:buFont typeface="Courier New" panose="02070309020205020404" pitchFamily="49" charset="0"/>
              <a:buChar char="o"/>
            </a:pPr>
            <a:r>
              <a:rPr lang="en-US" altLang="en-US" sz="18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Keys of 128, 192, or 256 bits, works on 128 bit blocks</a:t>
            </a:r>
          </a:p>
          <a:p>
            <a:pPr marL="361950" indent="-361950" algn="just">
              <a:lnSpc>
                <a:spcPct val="110000"/>
              </a:lnSpc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altLang="en-US" sz="18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RC4 is most common symmetric stream cipher, but known to have vulnerabilities</a:t>
            </a:r>
          </a:p>
          <a:p>
            <a:pPr marL="895350" lvl="1" indent="-352425" algn="just">
              <a:lnSpc>
                <a:spcPct val="110000"/>
              </a:lnSpc>
              <a:buClr>
                <a:schemeClr val="accent2">
                  <a:lumMod val="75000"/>
                </a:schemeClr>
              </a:buClr>
              <a:buFont typeface="Courier New" panose="02070309020205020404" pitchFamily="49" charset="0"/>
              <a:buChar char="o"/>
            </a:pPr>
            <a:r>
              <a:rPr lang="en-US" altLang="en-US" sz="18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Encrypts/decrypts a stream of bytes (i.e., wireless transmission)</a:t>
            </a:r>
          </a:p>
          <a:p>
            <a:pPr marL="895350" lvl="1" indent="-352425" algn="just">
              <a:lnSpc>
                <a:spcPct val="110000"/>
              </a:lnSpc>
              <a:buClr>
                <a:schemeClr val="accent2">
                  <a:lumMod val="75000"/>
                </a:schemeClr>
              </a:buClr>
              <a:buFont typeface="Courier New" panose="02070309020205020404" pitchFamily="49" charset="0"/>
              <a:buChar char="o"/>
            </a:pPr>
            <a:r>
              <a:rPr lang="en-US" altLang="en-US" sz="18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 is a input to pseudo-random-bit generator</a:t>
            </a:r>
          </a:p>
          <a:p>
            <a:pPr marL="1257300" lvl="2" indent="-180975" algn="just">
              <a:lnSpc>
                <a:spcPct val="110000"/>
              </a:lnSpc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altLang="en-US" sz="18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Generates an infinite </a:t>
            </a:r>
            <a:r>
              <a:rPr lang="en-US" altLang="en-US" sz="1800" b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keystream</a:t>
            </a:r>
          </a:p>
        </p:txBody>
      </p:sp>
    </p:spTree>
    <p:extLst>
      <p:ext uri="{BB962C8B-B14F-4D97-AF65-F5344CB8AC3E}">
        <p14:creationId xmlns:p14="http://schemas.microsoft.com/office/powerpoint/2010/main" val="3044303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"/>
          <p:cNvSpPr txBox="1"/>
          <p:nvPr/>
        </p:nvSpPr>
        <p:spPr>
          <a:xfrm>
            <a:off x="95706" y="476475"/>
            <a:ext cx="12599999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 smtClean="0">
                <a:solidFill>
                  <a:srgbClr val="0000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Cryptography as a Security Tool</a:t>
            </a:r>
            <a:endParaRPr sz="3200" b="1" dirty="0">
              <a:solidFill>
                <a:srgbClr val="00006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" name="Oval 2"/>
          <p:cNvSpPr/>
          <p:nvPr/>
        </p:nvSpPr>
        <p:spPr>
          <a:xfrm>
            <a:off x="2672790" y="1179612"/>
            <a:ext cx="7445829" cy="56263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wrap="none">
            <a:spAutoFit/>
          </a:bodyPr>
          <a:lstStyle/>
          <a:p>
            <a:pPr algn="ctr"/>
            <a:r>
              <a:rPr lang="en-US" altLang="en-US" sz="2000" b="1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Secure Communication over Insecure Medium</a:t>
            </a:r>
            <a:endParaRPr lang="en-PH" sz="2000" b="1">
              <a:solidFill>
                <a:srgbClr val="0000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4019" y="1808917"/>
            <a:ext cx="4143369" cy="45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25431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"/>
          <p:cNvSpPr txBox="1"/>
          <p:nvPr/>
        </p:nvSpPr>
        <p:spPr>
          <a:xfrm>
            <a:off x="95706" y="476475"/>
            <a:ext cx="12599999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 smtClean="0">
                <a:solidFill>
                  <a:srgbClr val="0000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Security Problem</a:t>
            </a:r>
            <a:endParaRPr sz="3200" b="1" dirty="0">
              <a:solidFill>
                <a:srgbClr val="00006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961651" y="1797159"/>
            <a:ext cx="9782674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altLang="en-US" sz="2000" dirty="0" smtClean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 is </a:t>
            </a:r>
            <a:r>
              <a:rPr lang="en-US" altLang="en-US" sz="2000" b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secure</a:t>
            </a: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if </a:t>
            </a:r>
            <a:r>
              <a:rPr lang="en-US" altLang="en-US" sz="2000" dirty="0" smtClean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its resources are used </a:t>
            </a: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accessed as intended under all circumstances</a:t>
            </a:r>
          </a:p>
          <a:p>
            <a:pPr marL="714375" lvl="1" indent="-171450" algn="just">
              <a:lnSpc>
                <a:spcPct val="150000"/>
              </a:lnSpc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Unachievable</a:t>
            </a:r>
          </a:p>
          <a:p>
            <a:pPr marL="342900" indent="-342900" algn="just">
              <a:lnSpc>
                <a:spcPct val="150000"/>
              </a:lnSpc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altLang="en-US" sz="2000" b="1" dirty="0" smtClean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Intruders</a:t>
            </a:r>
            <a:r>
              <a:rPr lang="en-US" altLang="en-US" sz="2000" dirty="0" smtClean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en-US" sz="2000" b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crackers</a:t>
            </a: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attempt to breach security</a:t>
            </a:r>
          </a:p>
          <a:p>
            <a:pPr marL="342900" indent="-342900" algn="just">
              <a:lnSpc>
                <a:spcPct val="150000"/>
              </a:lnSpc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altLang="en-US" sz="2000" b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Threat </a:t>
            </a: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 potential security violation</a:t>
            </a:r>
          </a:p>
          <a:p>
            <a:pPr marL="342900" indent="-342900" algn="just">
              <a:lnSpc>
                <a:spcPct val="150000"/>
              </a:lnSpc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altLang="en-US" sz="2000" b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Attack</a:t>
            </a: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 attempt to breach security</a:t>
            </a:r>
          </a:p>
          <a:p>
            <a:pPr marL="342900" indent="-342900" algn="just">
              <a:lnSpc>
                <a:spcPct val="150000"/>
              </a:lnSpc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altLang="en-US" sz="2000" b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Attack</a:t>
            </a: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can be </a:t>
            </a:r>
            <a:r>
              <a:rPr lang="en-US" altLang="en-US" sz="2000" b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accidental or malicious</a:t>
            </a:r>
          </a:p>
          <a:p>
            <a:pPr marL="342900" indent="-342900" algn="just">
              <a:lnSpc>
                <a:spcPct val="150000"/>
              </a:lnSpc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Easier to protect against accidental than malicious misuse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"/>
          <p:cNvSpPr txBox="1"/>
          <p:nvPr/>
        </p:nvSpPr>
        <p:spPr>
          <a:xfrm>
            <a:off x="95706" y="476475"/>
            <a:ext cx="12599999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 smtClean="0">
                <a:solidFill>
                  <a:srgbClr val="0000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Cryptography as a Security Tool</a:t>
            </a:r>
            <a:endParaRPr sz="3200" b="1" dirty="0">
              <a:solidFill>
                <a:srgbClr val="00006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" name="Oval 2"/>
          <p:cNvSpPr/>
          <p:nvPr/>
        </p:nvSpPr>
        <p:spPr>
          <a:xfrm>
            <a:off x="3944816" y="1170087"/>
            <a:ext cx="4901777" cy="56263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en-US" sz="2000" b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Asymmetric Encryption</a:t>
            </a:r>
            <a:endParaRPr lang="en-PH" sz="2000" b="1" dirty="0">
              <a:solidFill>
                <a:srgbClr val="0000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124848" y="1841554"/>
            <a:ext cx="8541711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altLang="en-US" sz="2000" b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Public-key encryption </a:t>
            </a: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based on each user having two keys:</a:t>
            </a:r>
          </a:p>
          <a:p>
            <a:pPr marL="895350" lvl="1" indent="-352425" algn="just">
              <a:lnSpc>
                <a:spcPct val="150000"/>
              </a:lnSpc>
              <a:buClr>
                <a:schemeClr val="accent2">
                  <a:lumMod val="75000"/>
                </a:schemeClr>
              </a:buClr>
              <a:buFont typeface="Courier New" panose="02070309020205020404" pitchFamily="49" charset="0"/>
              <a:buChar char="o"/>
            </a:pPr>
            <a:r>
              <a:rPr lang="en-US" altLang="en-US" sz="2000" b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public key </a:t>
            </a: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 published key used to encrypt data</a:t>
            </a:r>
          </a:p>
          <a:p>
            <a:pPr marL="895350" lvl="1" indent="-352425" algn="just">
              <a:lnSpc>
                <a:spcPct val="150000"/>
              </a:lnSpc>
              <a:buClr>
                <a:schemeClr val="accent2">
                  <a:lumMod val="75000"/>
                </a:schemeClr>
              </a:buClr>
              <a:buFont typeface="Courier New" panose="02070309020205020404" pitchFamily="49" charset="0"/>
              <a:buChar char="o"/>
            </a:pPr>
            <a:r>
              <a:rPr lang="en-US" altLang="en-US" sz="2000" b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private key </a:t>
            </a: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 key known only to individual user used to decrypt data</a:t>
            </a:r>
          </a:p>
          <a:p>
            <a:pPr marL="342900" indent="-342900" algn="just">
              <a:lnSpc>
                <a:spcPct val="150000"/>
              </a:lnSpc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</a:pPr>
            <a:endParaRPr lang="en-US" altLang="en-US" sz="2000" dirty="0" smtClean="0">
              <a:solidFill>
                <a:srgbClr val="0000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altLang="en-US" sz="2000" dirty="0" smtClean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Must </a:t>
            </a: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 an </a:t>
            </a:r>
            <a:r>
              <a:rPr lang="en-US" altLang="en-US" sz="2000" b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encryption scheme that can be made public </a:t>
            </a: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without making it easy to figure out the decryption scheme</a:t>
            </a:r>
          </a:p>
          <a:p>
            <a:pPr marL="895350" lvl="1" indent="-352425" algn="just">
              <a:lnSpc>
                <a:spcPct val="150000"/>
              </a:lnSpc>
              <a:buClr>
                <a:schemeClr val="accent2">
                  <a:lumMod val="75000"/>
                </a:schemeClr>
              </a:buClr>
              <a:buFont typeface="Courier New" panose="02070309020205020404" pitchFamily="49" charset="0"/>
              <a:buChar char="o"/>
            </a:pP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Most common is </a:t>
            </a:r>
            <a:r>
              <a:rPr lang="en-US" altLang="en-US" sz="2000" b="1" dirty="0" smtClean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RSA </a:t>
            </a:r>
            <a:r>
              <a:rPr lang="en-US" altLang="en-US" sz="2000" dirty="0" smtClean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PH" sz="2000" dirty="0" smtClean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Rivest</a:t>
            </a:r>
            <a:r>
              <a:rPr lang="en-PH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Shamir, and </a:t>
            </a:r>
            <a:r>
              <a:rPr lang="en-PH" sz="2000" dirty="0" smtClean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Adleman)</a:t>
            </a:r>
            <a:r>
              <a:rPr lang="en-US" altLang="en-US" sz="2000" dirty="0" smtClean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block cipher</a:t>
            </a:r>
          </a:p>
          <a:p>
            <a:pPr marL="895350" lvl="1" indent="-352425" algn="just">
              <a:lnSpc>
                <a:spcPct val="150000"/>
              </a:lnSpc>
              <a:buClr>
                <a:schemeClr val="accent2">
                  <a:lumMod val="75000"/>
                </a:schemeClr>
              </a:buClr>
              <a:buFont typeface="Courier New" panose="02070309020205020404" pitchFamily="49" charset="0"/>
              <a:buChar char="o"/>
            </a:pP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Efficient algorithm for testing whether or not a number is prime</a:t>
            </a:r>
          </a:p>
          <a:p>
            <a:pPr marL="895350" lvl="1" indent="-352425" algn="just">
              <a:lnSpc>
                <a:spcPct val="150000"/>
              </a:lnSpc>
              <a:buClr>
                <a:schemeClr val="accent2">
                  <a:lumMod val="75000"/>
                </a:schemeClr>
              </a:buClr>
              <a:buFont typeface="Courier New" panose="02070309020205020404" pitchFamily="49" charset="0"/>
              <a:buChar char="o"/>
            </a:pP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 efficient algorithm is know for finding the prime factors of a number</a:t>
            </a:r>
            <a:endParaRPr lang="en-PH" sz="2000" dirty="0">
              <a:solidFill>
                <a:srgbClr val="0000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3186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"/>
          <p:cNvSpPr txBox="1"/>
          <p:nvPr/>
        </p:nvSpPr>
        <p:spPr>
          <a:xfrm>
            <a:off x="95706" y="476475"/>
            <a:ext cx="12599999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 smtClean="0">
                <a:solidFill>
                  <a:srgbClr val="0000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Cryptography as a Security Tool</a:t>
            </a:r>
            <a:endParaRPr sz="3200" b="1" dirty="0">
              <a:solidFill>
                <a:srgbClr val="00006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04203" y="2032338"/>
            <a:ext cx="12383001" cy="30162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Formally, it is computationally infeasible to derive </a:t>
            </a:r>
            <a:r>
              <a:rPr lang="en-US" altLang="en-US" sz="2000" i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en-US" sz="2000" i="1" baseline="-25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d,N</a:t>
            </a: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from </a:t>
            </a:r>
            <a:r>
              <a:rPr lang="en-US" altLang="en-US" sz="2000" i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en-US" sz="2000" i="1" baseline="-25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e,N</a:t>
            </a: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and so </a:t>
            </a:r>
            <a:r>
              <a:rPr lang="en-US" altLang="en-US" sz="2000" i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en-US" sz="2000" i="1" baseline="-25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 </a:t>
            </a: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need not be kept secret and can be widely disseminated</a:t>
            </a:r>
          </a:p>
          <a:p>
            <a:pPr marL="895350" lvl="1" indent="-352425" algn="just">
              <a:lnSpc>
                <a:spcPct val="150000"/>
              </a:lnSpc>
              <a:buClr>
                <a:schemeClr val="accent2">
                  <a:lumMod val="75000"/>
                </a:schemeClr>
              </a:buClr>
              <a:buFont typeface="Courier New" panose="02070309020205020404" pitchFamily="49" charset="0"/>
              <a:buChar char="o"/>
            </a:pPr>
            <a:r>
              <a:rPr lang="en-US" altLang="en-US" sz="2000" i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en-US" sz="2000" i="1" baseline="-25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 the </a:t>
            </a:r>
            <a:r>
              <a:rPr lang="en-US" altLang="en-US" sz="2000" b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public key</a:t>
            </a:r>
          </a:p>
          <a:p>
            <a:pPr marL="895350" lvl="1" indent="-352425" algn="just">
              <a:lnSpc>
                <a:spcPct val="150000"/>
              </a:lnSpc>
              <a:buClr>
                <a:schemeClr val="accent2">
                  <a:lumMod val="75000"/>
                </a:schemeClr>
              </a:buClr>
              <a:buFont typeface="Courier New" panose="02070309020205020404" pitchFamily="49" charset="0"/>
              <a:buChar char="o"/>
            </a:pPr>
            <a:r>
              <a:rPr lang="en-US" altLang="en-US" sz="2000" i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en-US" sz="2000" i="1" baseline="-25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 the </a:t>
            </a:r>
            <a:r>
              <a:rPr lang="en-US" altLang="en-US" sz="2000" b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private key</a:t>
            </a:r>
          </a:p>
          <a:p>
            <a:pPr marL="895350" lvl="1" indent="-352425" algn="just">
              <a:lnSpc>
                <a:spcPct val="150000"/>
              </a:lnSpc>
              <a:buClr>
                <a:schemeClr val="accent2">
                  <a:lumMod val="75000"/>
                </a:schemeClr>
              </a:buClr>
              <a:buFont typeface="Courier New" panose="02070309020205020404" pitchFamily="49" charset="0"/>
              <a:buChar char="o"/>
            </a:pPr>
            <a:r>
              <a:rPr lang="en-US" altLang="en-US" sz="2000" i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 </a:t>
            </a: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 the product of two large, randomly chosen prime numbers </a:t>
            </a:r>
            <a:r>
              <a:rPr lang="en-US" altLang="en-US" sz="2000" i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 </a:t>
            </a: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altLang="en-US" sz="2000" i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 </a:t>
            </a: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(for example, </a:t>
            </a:r>
            <a:r>
              <a:rPr lang="en-US" altLang="en-US" sz="2000" i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 </a:t>
            </a: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altLang="en-US" sz="2000" i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 </a:t>
            </a: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are 512 bits each)</a:t>
            </a:r>
          </a:p>
          <a:p>
            <a:pPr marL="895350" lvl="1" indent="-352425" algn="just">
              <a:lnSpc>
                <a:spcPct val="150000"/>
              </a:lnSpc>
              <a:buClr>
                <a:schemeClr val="accent2">
                  <a:lumMod val="75000"/>
                </a:schemeClr>
              </a:buClr>
              <a:buFont typeface="Courier New" panose="02070309020205020404" pitchFamily="49" charset="0"/>
              <a:buChar char="o"/>
            </a:pP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Encryption algorithm is </a:t>
            </a:r>
            <a:r>
              <a:rPr lang="en-US" altLang="en-US" sz="2000" i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en-US" sz="2000" i="1" baseline="-25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ke,N</a:t>
            </a: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en-US" sz="2000" i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= </a:t>
            </a:r>
            <a:r>
              <a:rPr lang="en-US" altLang="en-US" sz="2000" i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altLang="en-US" sz="2000" i="1" baseline="30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en-US" sz="2000" i="1" baseline="1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en-US" sz="2000" i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 </a:t>
            </a:r>
            <a:r>
              <a:rPr lang="en-US" altLang="en-US" sz="2000" i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where </a:t>
            </a:r>
            <a:r>
              <a:rPr lang="en-US" altLang="en-US" sz="2000" i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en-US" sz="2000" i="1" baseline="-25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en-US" sz="2000" i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satisfies </a:t>
            </a:r>
            <a:r>
              <a:rPr lang="en-US" altLang="en-US" sz="2000" i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en-US" sz="2000" i="1" baseline="-25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en-US" sz="2000" i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en-US" sz="2000" i="1" baseline="-25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 </a:t>
            </a: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 (</a:t>
            </a:r>
            <a:r>
              <a:rPr lang="en-US" altLang="en-US" sz="2000" i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−1)(</a:t>
            </a:r>
            <a:r>
              <a:rPr lang="en-US" altLang="en-US" sz="2000" i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 </a:t>
            </a: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−1) = 1</a:t>
            </a:r>
          </a:p>
          <a:p>
            <a:pPr marL="895350" lvl="1" indent="-352425" algn="just">
              <a:lnSpc>
                <a:spcPct val="150000"/>
              </a:lnSpc>
              <a:buClr>
                <a:schemeClr val="accent2">
                  <a:lumMod val="75000"/>
                </a:schemeClr>
              </a:buClr>
              <a:buFont typeface="Courier New" panose="02070309020205020404" pitchFamily="49" charset="0"/>
              <a:buChar char="o"/>
            </a:pP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decryption algorithm is then </a:t>
            </a:r>
            <a:r>
              <a:rPr lang="en-US" altLang="en-US" sz="2000" i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altLang="en-US" sz="2000" i="1" baseline="-25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kd,N</a:t>
            </a: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en-US" sz="2000" i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= </a:t>
            </a:r>
            <a:r>
              <a:rPr lang="en-US" altLang="en-US" sz="2000" i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en-US" sz="2000" i="1" baseline="30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en-US" sz="2000" i="1" baseline="1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altLang="en-US" sz="2000" i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 </a:t>
            </a:r>
            <a:r>
              <a:rPr lang="en-US" altLang="en-US" sz="2000" i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endParaRPr lang="en-US" altLang="en-US" sz="2000" dirty="0">
              <a:solidFill>
                <a:srgbClr val="0000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Oval 4"/>
          <p:cNvSpPr/>
          <p:nvPr/>
        </p:nvSpPr>
        <p:spPr>
          <a:xfrm>
            <a:off x="3944816" y="1170087"/>
            <a:ext cx="4901777" cy="56263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en-US" sz="2000" b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Asymmetric Encryption</a:t>
            </a:r>
            <a:endParaRPr lang="en-PH" sz="2000" b="1" dirty="0">
              <a:solidFill>
                <a:srgbClr val="0000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307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"/>
          <p:cNvSpPr txBox="1"/>
          <p:nvPr/>
        </p:nvSpPr>
        <p:spPr>
          <a:xfrm>
            <a:off x="95706" y="476475"/>
            <a:ext cx="12599999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 smtClean="0">
                <a:solidFill>
                  <a:srgbClr val="0000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Cryptography as a Security Tool</a:t>
            </a:r>
            <a:endParaRPr sz="3200" b="1" dirty="0">
              <a:solidFill>
                <a:srgbClr val="00006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" name="Oval 2"/>
          <p:cNvSpPr/>
          <p:nvPr/>
        </p:nvSpPr>
        <p:spPr>
          <a:xfrm>
            <a:off x="3683765" y="1198662"/>
            <a:ext cx="5423879" cy="56263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wrap="none">
            <a:spAutoFit/>
          </a:bodyPr>
          <a:lstStyle/>
          <a:p>
            <a:pPr algn="ctr"/>
            <a:r>
              <a:rPr lang="en-US" altLang="en-US" sz="2000" b="1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Asymmetric Encryption Example</a:t>
            </a:r>
            <a:endParaRPr lang="en-PH" sz="2000" b="1" dirty="0">
              <a:solidFill>
                <a:srgbClr val="0000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818774" y="1898704"/>
            <a:ext cx="9153859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20000"/>
              </a:lnSpc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</a:t>
            </a:r>
            <a:r>
              <a:rPr lang="en-US" altLang="en-US" sz="2000" dirty="0" smtClean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example, make </a:t>
            </a:r>
            <a:r>
              <a:rPr lang="en-US" altLang="en-US" sz="2000" i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 </a:t>
            </a: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altLang="en-US" sz="2000" dirty="0" smtClean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 and </a:t>
            </a:r>
            <a:r>
              <a:rPr lang="en-US" altLang="en-US" sz="2000" i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 </a:t>
            </a: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 13</a:t>
            </a:r>
          </a:p>
          <a:p>
            <a:pPr marL="342900" indent="-342900" algn="just">
              <a:lnSpc>
                <a:spcPct val="120000"/>
              </a:lnSpc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 then calculate </a:t>
            </a:r>
            <a:r>
              <a:rPr lang="en-US" altLang="en-US" sz="2000" i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 </a:t>
            </a: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 7∗13 = 91 and (</a:t>
            </a:r>
            <a:r>
              <a:rPr lang="en-US" altLang="en-US" sz="2000" i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−1)(</a:t>
            </a:r>
            <a:r>
              <a:rPr lang="en-US" altLang="en-US" sz="2000" i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−1) = 72</a:t>
            </a:r>
          </a:p>
          <a:p>
            <a:pPr marL="342900" indent="-342900" algn="just">
              <a:lnSpc>
                <a:spcPct val="120000"/>
              </a:lnSpc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 next select </a:t>
            </a:r>
            <a:r>
              <a:rPr lang="en-US" altLang="en-US" sz="2000" i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en-US" sz="2000" i="1" baseline="-25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en-US" sz="2000" i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relatively prime to 72 </a:t>
            </a:r>
            <a:r>
              <a:rPr lang="en-US" altLang="en-US" sz="2000" dirty="0" smtClean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altLang="en-US" sz="2000" i="1" dirty="0" smtClean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 </a:t>
            </a: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72, yielding 5</a:t>
            </a:r>
          </a:p>
          <a:p>
            <a:pPr marL="342900" indent="-342900" algn="just">
              <a:lnSpc>
                <a:spcPct val="120000"/>
              </a:lnSpc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Finally, we calculate </a:t>
            </a:r>
            <a:r>
              <a:rPr lang="en-US" altLang="en-US" sz="2000" i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en-US" sz="2000" i="1" baseline="-25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altLang="en-US" sz="2000" i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such that </a:t>
            </a:r>
            <a:r>
              <a:rPr lang="en-US" altLang="en-US" sz="2000" i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en-US" sz="2000" i="1" baseline="-25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en-US" sz="2000" i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en-US" sz="2000" i="1" baseline="-25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altLang="en-US" sz="2000" i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 72 = 1, yielding 29</a:t>
            </a:r>
          </a:p>
          <a:p>
            <a:pPr marL="342900" indent="-342900" algn="just">
              <a:lnSpc>
                <a:spcPct val="120000"/>
              </a:lnSpc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 how have our keys</a:t>
            </a:r>
          </a:p>
          <a:p>
            <a:pPr marL="895350" lvl="1" indent="-352425" algn="just">
              <a:lnSpc>
                <a:spcPct val="120000"/>
              </a:lnSpc>
              <a:buClr>
                <a:schemeClr val="accent2">
                  <a:lumMod val="75000"/>
                </a:schemeClr>
              </a:buClr>
              <a:buFont typeface="Courier New" panose="02070309020205020404" pitchFamily="49" charset="0"/>
              <a:buChar char="o"/>
            </a:pP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Public key, </a:t>
            </a:r>
            <a:r>
              <a:rPr lang="en-US" altLang="en-US" sz="2000" i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en-US" sz="2000" i="1" baseline="-25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e,N</a:t>
            </a:r>
            <a:r>
              <a:rPr lang="en-US" altLang="en-US" sz="2000" i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 5</a:t>
            </a:r>
            <a:r>
              <a:rPr lang="en-US" altLang="en-US" sz="2000" i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91</a:t>
            </a:r>
          </a:p>
          <a:p>
            <a:pPr marL="895350" lvl="1" indent="-352425" algn="just">
              <a:lnSpc>
                <a:spcPct val="120000"/>
              </a:lnSpc>
              <a:buClr>
                <a:schemeClr val="accent2">
                  <a:lumMod val="75000"/>
                </a:schemeClr>
              </a:buClr>
              <a:buFont typeface="Courier New" panose="02070309020205020404" pitchFamily="49" charset="0"/>
              <a:buChar char="o"/>
            </a:pP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Private key, </a:t>
            </a:r>
            <a:r>
              <a:rPr lang="en-US" altLang="en-US" sz="2000" i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en-US" sz="2000" i="1" baseline="-25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d,N</a:t>
            </a:r>
            <a:r>
              <a:rPr lang="en-US" altLang="en-US" sz="2000" i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 29</a:t>
            </a:r>
            <a:r>
              <a:rPr lang="en-US" altLang="en-US" sz="2000" i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91</a:t>
            </a:r>
          </a:p>
          <a:p>
            <a:pPr marL="342900" indent="-342900" algn="just">
              <a:lnSpc>
                <a:spcPct val="120000"/>
              </a:lnSpc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altLang="en-US" sz="2000" dirty="0" smtClean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Encrypting </a:t>
            </a: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message 69 with the public key results in the cyphertext 62</a:t>
            </a:r>
          </a:p>
          <a:p>
            <a:pPr marL="342900" indent="-342900" algn="just">
              <a:lnSpc>
                <a:spcPct val="120000"/>
              </a:lnSpc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Cyphertext can be decoded with the private key</a:t>
            </a:r>
          </a:p>
          <a:p>
            <a:pPr marL="895350" lvl="1" indent="-352425" algn="just">
              <a:lnSpc>
                <a:spcPct val="120000"/>
              </a:lnSpc>
              <a:buClr>
                <a:schemeClr val="accent2">
                  <a:lumMod val="75000"/>
                </a:schemeClr>
              </a:buClr>
              <a:buFont typeface="Courier New" panose="02070309020205020404" pitchFamily="49" charset="0"/>
              <a:buChar char="o"/>
            </a:pP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Public key can be distributed in cleartext to anyone who wants to communicate with holder of public key</a:t>
            </a:r>
            <a:endParaRPr lang="en-PH" sz="2000" dirty="0">
              <a:solidFill>
                <a:srgbClr val="0000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5315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"/>
          <p:cNvSpPr txBox="1"/>
          <p:nvPr/>
        </p:nvSpPr>
        <p:spPr>
          <a:xfrm>
            <a:off x="95706" y="476475"/>
            <a:ext cx="12599999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 smtClean="0">
                <a:solidFill>
                  <a:srgbClr val="0000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Cryptography as a Security Tool</a:t>
            </a:r>
            <a:endParaRPr sz="3200" b="1" dirty="0">
              <a:solidFill>
                <a:srgbClr val="00006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" name="Oval 2"/>
          <p:cNvSpPr/>
          <p:nvPr/>
        </p:nvSpPr>
        <p:spPr>
          <a:xfrm>
            <a:off x="2400040" y="1160562"/>
            <a:ext cx="7991329" cy="56263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wrap="none">
            <a:spAutoFit/>
          </a:bodyPr>
          <a:lstStyle/>
          <a:p>
            <a:pPr algn="ctr"/>
            <a:r>
              <a:rPr lang="en-US" altLang="en-US" sz="2000" b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Encryption using RSA Asymmetric Cryptography</a:t>
            </a:r>
            <a:endParaRPr lang="en-PH" sz="2000" b="1" dirty="0">
              <a:solidFill>
                <a:srgbClr val="0000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2613" y="1822504"/>
            <a:ext cx="2066181" cy="439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18447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"/>
          <p:cNvSpPr txBox="1"/>
          <p:nvPr/>
        </p:nvSpPr>
        <p:spPr>
          <a:xfrm>
            <a:off x="95706" y="476475"/>
            <a:ext cx="12599999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 smtClean="0">
                <a:solidFill>
                  <a:srgbClr val="0000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Cryptography as a Security Tool</a:t>
            </a:r>
            <a:endParaRPr sz="3200" b="1" dirty="0">
              <a:solidFill>
                <a:srgbClr val="00006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647616" y="2256622"/>
            <a:ext cx="7496175" cy="2345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altLang="en-US" sz="2000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Important Notes:</a:t>
            </a:r>
          </a:p>
          <a:p>
            <a:pPr marL="895350" indent="-352425" algn="just">
              <a:lnSpc>
                <a:spcPct val="150000"/>
              </a:lnSpc>
              <a:buClr>
                <a:schemeClr val="accent2">
                  <a:lumMod val="75000"/>
                </a:schemeClr>
              </a:buClr>
              <a:buFont typeface="Courier New" panose="02070309020205020404" pitchFamily="49" charset="0"/>
              <a:buChar char="o"/>
            </a:pPr>
            <a:r>
              <a:rPr lang="en-US" altLang="en-US" sz="2000" dirty="0" smtClean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Symmetric </a:t>
            </a: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cryptography </a:t>
            </a:r>
            <a:r>
              <a:rPr lang="en-US" altLang="en-US" sz="2000" dirty="0" smtClean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 based </a:t>
            </a: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 </a:t>
            </a:r>
            <a:r>
              <a:rPr lang="en-US" altLang="en-US" sz="2000" dirty="0" smtClean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transformations</a:t>
            </a:r>
          </a:p>
          <a:p>
            <a:pPr marL="895350" indent="-352425" algn="just">
              <a:lnSpc>
                <a:spcPct val="150000"/>
              </a:lnSpc>
              <a:buClr>
                <a:schemeClr val="accent2">
                  <a:lumMod val="75000"/>
                </a:schemeClr>
              </a:buClr>
              <a:buFont typeface="Courier New" panose="02070309020205020404" pitchFamily="49" charset="0"/>
              <a:buChar char="o"/>
            </a:pPr>
            <a:r>
              <a:rPr lang="en-US" altLang="en-US" sz="2000" dirty="0" smtClean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Asymmetric </a:t>
            </a: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cryptography is </a:t>
            </a:r>
            <a:r>
              <a:rPr lang="en-US" altLang="en-US" sz="2000" dirty="0" smtClean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based </a:t>
            </a: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 mathematical functions</a:t>
            </a:r>
          </a:p>
          <a:p>
            <a:pPr marL="895350" lvl="1" indent="-352425" algn="just">
              <a:lnSpc>
                <a:spcPct val="150000"/>
              </a:lnSpc>
              <a:buClr>
                <a:schemeClr val="accent2">
                  <a:lumMod val="75000"/>
                </a:schemeClr>
              </a:buClr>
              <a:buFont typeface="Courier New" panose="02070309020205020404" pitchFamily="49" charset="0"/>
              <a:buChar char="o"/>
            </a:pP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Asymmetric cryptography is </a:t>
            </a:r>
            <a:r>
              <a:rPr lang="en-US" altLang="en-US" sz="2000" dirty="0" smtClean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much </a:t>
            </a: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more compute intensive</a:t>
            </a:r>
          </a:p>
          <a:p>
            <a:pPr marL="1257300" lvl="1" indent="-180975" algn="just">
              <a:lnSpc>
                <a:spcPct val="150000"/>
              </a:lnSpc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Typically not used for bulk data encryption </a:t>
            </a:r>
          </a:p>
        </p:txBody>
      </p:sp>
      <p:sp>
        <p:nvSpPr>
          <p:cNvPr id="5" name="Oval 4"/>
          <p:cNvSpPr/>
          <p:nvPr/>
        </p:nvSpPr>
        <p:spPr>
          <a:xfrm>
            <a:off x="4582443" y="1198662"/>
            <a:ext cx="3626523" cy="56263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en-US" sz="2000" b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Cryptography</a:t>
            </a:r>
            <a:endParaRPr lang="en-PH" sz="2000" b="1" dirty="0">
              <a:solidFill>
                <a:srgbClr val="0000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9650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"/>
          <p:cNvSpPr txBox="1"/>
          <p:nvPr/>
        </p:nvSpPr>
        <p:spPr>
          <a:xfrm>
            <a:off x="95706" y="476475"/>
            <a:ext cx="12599999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 smtClean="0">
                <a:solidFill>
                  <a:srgbClr val="0000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Cryptography as a Security Tool</a:t>
            </a:r>
            <a:endParaRPr sz="3200" b="1" dirty="0">
              <a:solidFill>
                <a:srgbClr val="00006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" name="Oval 2"/>
          <p:cNvSpPr/>
          <p:nvPr/>
        </p:nvSpPr>
        <p:spPr>
          <a:xfrm>
            <a:off x="4487523" y="1185879"/>
            <a:ext cx="3816363" cy="56263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en-US" sz="2000" b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Authentication</a:t>
            </a:r>
            <a:endParaRPr lang="en-PH" sz="2000" b="1" dirty="0">
              <a:solidFill>
                <a:srgbClr val="0000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418724" y="2063638"/>
            <a:ext cx="9953959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90000"/>
              </a:lnSpc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altLang="en-US" sz="2000" b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Constraining set of potential senders of a message</a:t>
            </a:r>
          </a:p>
          <a:p>
            <a:pPr marL="895350" lvl="1" indent="-352425">
              <a:lnSpc>
                <a:spcPct val="90000"/>
              </a:lnSpc>
              <a:buClr>
                <a:schemeClr val="accent2">
                  <a:lumMod val="75000"/>
                </a:schemeClr>
              </a:buClr>
              <a:buFont typeface="Courier New" panose="02070309020205020404" pitchFamily="49" charset="0"/>
              <a:buChar char="o"/>
            </a:pP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Complementary to encryption</a:t>
            </a:r>
          </a:p>
          <a:p>
            <a:pPr marL="895350" lvl="1" indent="-352425">
              <a:lnSpc>
                <a:spcPct val="90000"/>
              </a:lnSpc>
              <a:buClr>
                <a:schemeClr val="accent2">
                  <a:lumMod val="75000"/>
                </a:schemeClr>
              </a:buClr>
              <a:buFont typeface="Courier New" panose="02070309020205020404" pitchFamily="49" charset="0"/>
              <a:buChar char="o"/>
            </a:pP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Also can prove message unmodified</a:t>
            </a:r>
          </a:p>
          <a:p>
            <a:pPr marL="342900" indent="-342900">
              <a:lnSpc>
                <a:spcPct val="90000"/>
              </a:lnSpc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</a:pPr>
            <a:endParaRPr lang="en-US" altLang="en-US" sz="2000" dirty="0" smtClean="0">
              <a:solidFill>
                <a:srgbClr val="0000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90000"/>
              </a:lnSpc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altLang="en-US" sz="2000" b="1" dirty="0" smtClean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Algorithm </a:t>
            </a:r>
            <a:r>
              <a:rPr lang="en-US" altLang="en-US" sz="2000" b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components</a:t>
            </a:r>
          </a:p>
          <a:p>
            <a:pPr marL="895350" lvl="1" indent="-352425">
              <a:lnSpc>
                <a:spcPct val="90000"/>
              </a:lnSpc>
              <a:buClr>
                <a:schemeClr val="accent2">
                  <a:lumMod val="75000"/>
                </a:schemeClr>
              </a:buClr>
              <a:buFont typeface="Courier New" panose="02070309020205020404" pitchFamily="49" charset="0"/>
              <a:buChar char="o"/>
            </a:pP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set </a:t>
            </a:r>
            <a:r>
              <a:rPr lang="en-US" altLang="en-US" sz="2000" i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 </a:t>
            </a: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keys</a:t>
            </a:r>
          </a:p>
          <a:p>
            <a:pPr marL="895350" lvl="1" indent="-352425">
              <a:lnSpc>
                <a:spcPct val="90000"/>
              </a:lnSpc>
              <a:buClr>
                <a:schemeClr val="accent2">
                  <a:lumMod val="75000"/>
                </a:schemeClr>
              </a:buClr>
              <a:buFont typeface="Courier New" panose="02070309020205020404" pitchFamily="49" charset="0"/>
              <a:buChar char="o"/>
            </a:pP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set </a:t>
            </a:r>
            <a:r>
              <a:rPr lang="en-US" altLang="en-US" sz="2000" i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 </a:t>
            </a: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messages</a:t>
            </a:r>
          </a:p>
          <a:p>
            <a:pPr marL="895350" lvl="1" indent="-352425">
              <a:lnSpc>
                <a:spcPct val="90000"/>
              </a:lnSpc>
              <a:buClr>
                <a:schemeClr val="accent2">
                  <a:lumMod val="75000"/>
                </a:schemeClr>
              </a:buClr>
              <a:buFont typeface="Courier New" panose="02070309020205020404" pitchFamily="49" charset="0"/>
              <a:buChar char="o"/>
            </a:pP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set </a:t>
            </a:r>
            <a:r>
              <a:rPr lang="en-US" altLang="en-US" sz="2000" i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authenticators</a:t>
            </a:r>
          </a:p>
          <a:p>
            <a:pPr marL="895350" lvl="1" indent="-352425">
              <a:lnSpc>
                <a:spcPct val="90000"/>
              </a:lnSpc>
              <a:buClr>
                <a:schemeClr val="accent2">
                  <a:lumMod val="75000"/>
                </a:schemeClr>
              </a:buClr>
              <a:buFont typeface="Courier New" panose="02070309020205020404" pitchFamily="49" charset="0"/>
              <a:buChar char="o"/>
            </a:pP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function </a:t>
            </a:r>
            <a:r>
              <a:rPr lang="en-US" altLang="en-US" sz="2000" i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 </a:t>
            </a: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altLang="en-US" sz="2000" i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 </a:t>
            </a: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→ (</a:t>
            </a:r>
            <a:r>
              <a:rPr lang="en-US" altLang="en-US" sz="2000" i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→ </a:t>
            </a:r>
            <a:r>
              <a:rPr lang="en-US" altLang="en-US" sz="2000" i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1257300" lvl="2" indent="-180975">
              <a:lnSpc>
                <a:spcPct val="90000"/>
              </a:lnSpc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That is, for each </a:t>
            </a:r>
            <a:r>
              <a:rPr lang="en-US" altLang="en-US" sz="2000" i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 </a:t>
            </a: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</a:t>
            </a: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i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en-US" sz="2000" i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en-US" sz="2000" baseline="-25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 a function for generating authenticators from messages</a:t>
            </a:r>
          </a:p>
          <a:p>
            <a:pPr marL="1257300" lvl="2" indent="-180975">
              <a:lnSpc>
                <a:spcPct val="90000"/>
              </a:lnSpc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Both </a:t>
            </a:r>
            <a:r>
              <a:rPr lang="en-US" altLang="en-US" sz="2000" i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 </a:t>
            </a: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altLang="en-US" sz="2000" i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en-US" sz="2000" baseline="-25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for any </a:t>
            </a:r>
            <a:r>
              <a:rPr lang="en-US" altLang="en-US" sz="2000" i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 </a:t>
            </a: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should be efficiently computable functions</a:t>
            </a:r>
          </a:p>
          <a:p>
            <a:pPr marL="895350" lvl="1" indent="-352425">
              <a:lnSpc>
                <a:spcPct val="90000"/>
              </a:lnSpc>
              <a:buClr>
                <a:schemeClr val="accent2">
                  <a:lumMod val="75000"/>
                </a:schemeClr>
              </a:buClr>
              <a:buFont typeface="Courier New" panose="02070309020205020404" pitchFamily="49" charset="0"/>
              <a:buChar char="o"/>
            </a:pP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function </a:t>
            </a:r>
            <a:r>
              <a:rPr lang="en-US" altLang="en-US" sz="2000" i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 </a:t>
            </a: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altLang="en-US" sz="2000" i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 </a:t>
            </a: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→ (</a:t>
            </a:r>
            <a:r>
              <a:rPr lang="en-US" altLang="en-US" sz="2000" i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 </a:t>
            </a: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× </a:t>
            </a:r>
            <a:r>
              <a:rPr lang="en-US" altLang="en-US" sz="2000" i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→ {true, false}). </a:t>
            </a:r>
            <a:endParaRPr lang="en-US" altLang="en-US" sz="2000" dirty="0" smtClean="0">
              <a:solidFill>
                <a:srgbClr val="0000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57300" lvl="1" indent="-180975">
              <a:lnSpc>
                <a:spcPct val="90000"/>
              </a:lnSpc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altLang="en-US" sz="2000" dirty="0" smtClean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That </a:t>
            </a: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is, for each </a:t>
            </a:r>
            <a:r>
              <a:rPr lang="en-US" altLang="en-US" sz="2000" i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 </a:t>
            </a: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</a:t>
            </a: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i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en-US" sz="2000" i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en-US" sz="2000" baseline="-25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 a function for verifying authenticators on messages</a:t>
            </a:r>
          </a:p>
          <a:p>
            <a:pPr marL="1257300" lvl="2" indent="-180975">
              <a:lnSpc>
                <a:spcPct val="90000"/>
              </a:lnSpc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Both </a:t>
            </a:r>
            <a:r>
              <a:rPr lang="en-US" altLang="en-US" sz="2000" i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 </a:t>
            </a: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altLang="en-US" sz="2000" i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en-US" sz="2000" baseline="-25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for any </a:t>
            </a:r>
            <a:r>
              <a:rPr lang="en-US" altLang="en-US" sz="2000" i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 </a:t>
            </a: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should be efficiently computable functions</a:t>
            </a:r>
            <a:endParaRPr lang="en-PH" sz="2000" dirty="0">
              <a:solidFill>
                <a:srgbClr val="0000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5776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"/>
          <p:cNvSpPr txBox="1"/>
          <p:nvPr/>
        </p:nvSpPr>
        <p:spPr>
          <a:xfrm>
            <a:off x="95706" y="476475"/>
            <a:ext cx="12599999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 smtClean="0">
                <a:solidFill>
                  <a:srgbClr val="0000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Cryptography as a Security Tool</a:t>
            </a:r>
            <a:endParaRPr sz="3200" b="1" dirty="0">
              <a:solidFill>
                <a:srgbClr val="00006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85503" y="2071122"/>
            <a:ext cx="10820401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30000"/>
              </a:lnSpc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a message </a:t>
            </a:r>
            <a:r>
              <a:rPr lang="en-US" altLang="en-US" sz="2000" b="1" i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a computer can generate an authenticator </a:t>
            </a:r>
            <a:r>
              <a:rPr lang="en-US" altLang="en-US" sz="2000" b="1" i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altLang="en-US" sz="2000" b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</a:t>
            </a:r>
            <a:r>
              <a:rPr lang="en-US" altLang="en-US" sz="2000" b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b="1" i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en-US" sz="2000" i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such that </a:t>
            </a:r>
            <a:r>
              <a:rPr lang="en-US" altLang="en-US" sz="2000" b="1" i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en-US" sz="2000" b="1" baseline="-25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en-US" sz="2000" b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en-US" sz="2000" b="1" i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m, a</a:t>
            </a:r>
            <a:r>
              <a:rPr lang="en-US" altLang="en-US" sz="2000" b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true only if it possesses </a:t>
            </a:r>
            <a:r>
              <a:rPr lang="en-US" altLang="en-US" sz="2000" b="1" i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endParaRPr lang="en-US" altLang="en-US" sz="2000" b="1" dirty="0">
              <a:solidFill>
                <a:srgbClr val="0000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30000"/>
              </a:lnSpc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Thus, computer holding </a:t>
            </a:r>
            <a:r>
              <a:rPr lang="en-US" altLang="en-US" sz="2000" b="1" i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can generate authenticators on messages so that any other computer possessing </a:t>
            </a:r>
            <a:r>
              <a:rPr lang="en-US" altLang="en-US" sz="2000" b="1" i="1" dirty="0" smtClean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en-US" sz="2000" dirty="0" smtClean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can </a:t>
            </a: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verify them</a:t>
            </a:r>
          </a:p>
          <a:p>
            <a:pPr marL="342900" indent="-342900" algn="just">
              <a:lnSpc>
                <a:spcPct val="130000"/>
              </a:lnSpc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Computer not holding </a:t>
            </a:r>
            <a:r>
              <a:rPr lang="en-US" altLang="en-US" sz="2000" b="1" i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cannot generate authenticators on messages that can be verified using </a:t>
            </a:r>
            <a:r>
              <a:rPr lang="en-US" altLang="en-US" sz="2000" b="1" i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en-US" sz="2000" b="1" i="1" baseline="-25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endParaRPr lang="en-US" altLang="en-US" sz="2000" b="1" dirty="0">
              <a:solidFill>
                <a:srgbClr val="0000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30000"/>
              </a:lnSpc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Since </a:t>
            </a:r>
            <a:r>
              <a:rPr lang="en-US" altLang="en-US" sz="2000" dirty="0" smtClean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authenticators </a:t>
            </a: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are generally exposed (for example, they are sent on the network with the messages themselves), it must not be feasible to derive </a:t>
            </a:r>
            <a:r>
              <a:rPr lang="en-US" altLang="en-US" sz="2000" b="1" i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from the authenticators</a:t>
            </a:r>
          </a:p>
          <a:p>
            <a:pPr marL="342900" indent="-342900" algn="just">
              <a:lnSpc>
                <a:spcPct val="130000"/>
              </a:lnSpc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Practically, if </a:t>
            </a:r>
            <a:r>
              <a:rPr lang="en-US" altLang="en-US" sz="2000" b="1" dirty="0" smtClean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en-US" sz="2000" b="1" baseline="-25000" dirty="0" smtClean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en-US" sz="2000" b="1" dirty="0" smtClean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en-US" sz="2000" b="1" i="1" dirty="0" smtClean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m,a) </a:t>
            </a:r>
            <a:r>
              <a:rPr lang="en-US" altLang="en-US" sz="2000" b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 true </a:t>
            </a: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then we know </a:t>
            </a:r>
            <a:r>
              <a:rPr lang="en-US" altLang="en-US" sz="2000" b="1" i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has not been modified and that send of message has </a:t>
            </a:r>
            <a:r>
              <a:rPr lang="en-US" altLang="en-US" sz="2000" b="1" i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</a:p>
          <a:p>
            <a:pPr marL="895350" lvl="1" indent="-352425" algn="just">
              <a:lnSpc>
                <a:spcPct val="130000"/>
              </a:lnSpc>
              <a:buClr>
                <a:schemeClr val="accent2">
                  <a:lumMod val="75000"/>
                </a:schemeClr>
              </a:buClr>
              <a:buFont typeface="Courier New" panose="02070309020205020404" pitchFamily="49" charset="0"/>
              <a:buChar char="o"/>
            </a:pP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 we share </a:t>
            </a:r>
            <a:r>
              <a:rPr lang="en-US" altLang="en-US" sz="2000" b="1" i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with only one entity, know where the message originated</a:t>
            </a:r>
            <a:endParaRPr lang="en-PH" sz="2000" dirty="0">
              <a:solidFill>
                <a:srgbClr val="0000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Oval 6"/>
          <p:cNvSpPr/>
          <p:nvPr/>
        </p:nvSpPr>
        <p:spPr>
          <a:xfrm>
            <a:off x="4487523" y="1185879"/>
            <a:ext cx="3816363" cy="56263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en-US" sz="2000" b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Authentication</a:t>
            </a:r>
            <a:endParaRPr lang="en-PH" sz="2000" b="1" dirty="0">
              <a:solidFill>
                <a:srgbClr val="0000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122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"/>
          <p:cNvSpPr txBox="1"/>
          <p:nvPr/>
        </p:nvSpPr>
        <p:spPr>
          <a:xfrm>
            <a:off x="95706" y="476475"/>
            <a:ext cx="12599999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 smtClean="0">
                <a:solidFill>
                  <a:srgbClr val="0000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Cryptography as a Security Tool</a:t>
            </a:r>
            <a:endParaRPr sz="3200" b="1" dirty="0">
              <a:solidFill>
                <a:srgbClr val="00006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" name="Oval 2"/>
          <p:cNvSpPr/>
          <p:nvPr/>
        </p:nvSpPr>
        <p:spPr>
          <a:xfrm>
            <a:off x="3728847" y="1215946"/>
            <a:ext cx="5333714" cy="56263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wrap="none">
            <a:spAutoFit/>
          </a:bodyPr>
          <a:lstStyle/>
          <a:p>
            <a:pPr algn="ctr"/>
            <a:r>
              <a:rPr lang="en-US" altLang="en-US" sz="2000" b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Authentication – Hash Functions</a:t>
            </a:r>
            <a:endParaRPr lang="en-PH" sz="2000" b="1" dirty="0">
              <a:solidFill>
                <a:srgbClr val="0000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802106" y="1933272"/>
            <a:ext cx="9187195" cy="44135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20000"/>
              </a:lnSpc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altLang="en-US" sz="18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Basis of authentication</a:t>
            </a:r>
          </a:p>
          <a:p>
            <a:pPr marL="342900" indent="-342900" algn="just">
              <a:lnSpc>
                <a:spcPct val="120000"/>
              </a:lnSpc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altLang="en-US" sz="18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Creates small, fixed-size block of data </a:t>
            </a:r>
            <a:r>
              <a:rPr lang="en-US" altLang="en-US" sz="1800" b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message digest</a:t>
            </a:r>
            <a:r>
              <a:rPr lang="en-US" altLang="en-US" sz="18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altLang="en-US" sz="1800" b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hash value)</a:t>
            </a:r>
            <a:r>
              <a:rPr lang="en-US" altLang="en-US" sz="18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from </a:t>
            </a:r>
            <a:r>
              <a:rPr lang="en-US" altLang="en-US" sz="1800" b="1" i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</a:p>
          <a:p>
            <a:pPr marL="342900" indent="-342900" algn="just">
              <a:lnSpc>
                <a:spcPct val="120000"/>
              </a:lnSpc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altLang="en-US" sz="18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Hash Function </a:t>
            </a:r>
            <a:r>
              <a:rPr lang="en-US" altLang="en-US" sz="1800" b="1" i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en-US" sz="1800" i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8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must be collision resistant on </a:t>
            </a:r>
            <a:r>
              <a:rPr lang="en-US" altLang="en-US" sz="1800" b="1" i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endParaRPr lang="en-US" altLang="en-US" sz="1800" b="1" dirty="0">
              <a:solidFill>
                <a:srgbClr val="0000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95350" lvl="1" indent="-352425" algn="just">
              <a:lnSpc>
                <a:spcPct val="120000"/>
              </a:lnSpc>
              <a:buClr>
                <a:schemeClr val="accent2">
                  <a:lumMod val="75000"/>
                </a:schemeClr>
              </a:buClr>
              <a:buFont typeface="Courier New" panose="02070309020205020404" pitchFamily="49" charset="0"/>
              <a:buChar char="o"/>
            </a:pPr>
            <a:r>
              <a:rPr lang="en-US" altLang="en-US" sz="18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Must be infeasible to find an </a:t>
            </a:r>
            <a:r>
              <a:rPr lang="en-US" altLang="en-US" sz="1800" b="1" i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ja-JP" altLang="en-US" sz="1800" b="1" i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’</a:t>
            </a:r>
            <a:r>
              <a:rPr lang="en-US" altLang="ja-JP" sz="1800" b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≠ </a:t>
            </a:r>
            <a:r>
              <a:rPr lang="en-US" altLang="ja-JP" sz="1800" b="1" i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 </a:t>
            </a:r>
            <a:r>
              <a:rPr lang="en-US" altLang="ja-JP" sz="18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such that </a:t>
            </a:r>
            <a:r>
              <a:rPr lang="en-US" altLang="ja-JP" sz="1800" b="1" i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ja-JP" sz="1800" b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ja-JP" sz="1800" b="1" i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altLang="ja-JP" sz="1800" b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= </a:t>
            </a:r>
            <a:r>
              <a:rPr lang="en-US" altLang="ja-JP" sz="1800" b="1" i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ja-JP" sz="1800" b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ja-JP" sz="1800" b="1" i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ja-JP" altLang="en-US" sz="1800" b="1" i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’</a:t>
            </a:r>
            <a:r>
              <a:rPr lang="en-US" altLang="ja-JP" sz="1800" b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altLang="en-US" sz="1800" b="1" dirty="0">
              <a:solidFill>
                <a:srgbClr val="0000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20000"/>
              </a:lnSpc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altLang="en-US" sz="18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en-US" altLang="en-US" sz="1800" i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800" b="1" i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en-US" sz="1800" b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en-US" sz="1800" b="1" i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altLang="en-US" sz="1800" b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= </a:t>
            </a:r>
            <a:r>
              <a:rPr lang="en-US" altLang="en-US" sz="1800" b="1" i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en-US" sz="1800" b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en-US" sz="1800" b="1" i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ja-JP" altLang="en-US" sz="1800" b="1" i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’</a:t>
            </a:r>
            <a:r>
              <a:rPr lang="en-US" altLang="ja-JP" sz="1800" b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ja-JP" sz="18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then </a:t>
            </a:r>
            <a:r>
              <a:rPr lang="en-US" altLang="ja-JP" sz="1800" b="1" i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altLang="ja-JP" sz="1800" b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altLang="ja-JP" sz="1800" b="1" i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ja-JP" altLang="en-US" sz="1800" b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’</a:t>
            </a:r>
            <a:endParaRPr lang="en-US" altLang="ja-JP" sz="1800" b="1" dirty="0">
              <a:solidFill>
                <a:srgbClr val="0000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95350" lvl="1" indent="-352425" algn="just">
              <a:lnSpc>
                <a:spcPct val="120000"/>
              </a:lnSpc>
              <a:buClr>
                <a:schemeClr val="accent2">
                  <a:lumMod val="75000"/>
                </a:schemeClr>
              </a:buClr>
              <a:buFont typeface="Courier New" panose="02070309020205020404" pitchFamily="49" charset="0"/>
              <a:buChar char="o"/>
            </a:pPr>
            <a:r>
              <a:rPr lang="en-US" altLang="en-US" sz="18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message has not been modified</a:t>
            </a:r>
          </a:p>
          <a:p>
            <a:pPr marL="342900" indent="-342900" algn="just">
              <a:lnSpc>
                <a:spcPct val="120000"/>
              </a:lnSpc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altLang="en-US" sz="18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Common message-digest functions include </a:t>
            </a:r>
            <a:r>
              <a:rPr lang="en-US" altLang="en-US" sz="1800" b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MD5</a:t>
            </a:r>
            <a:r>
              <a:rPr lang="en-US" altLang="en-US" sz="18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which produces a 128-bit hash, and </a:t>
            </a:r>
            <a:r>
              <a:rPr lang="en-US" altLang="en-US" sz="1800" b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SHA-1</a:t>
            </a:r>
            <a:r>
              <a:rPr lang="en-US" altLang="en-US" sz="18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which outputs a 160-bit hash</a:t>
            </a:r>
          </a:p>
          <a:p>
            <a:pPr marL="342900" indent="-342900" algn="just">
              <a:lnSpc>
                <a:spcPct val="120000"/>
              </a:lnSpc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altLang="en-US" sz="18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Not useful as authenticators</a:t>
            </a:r>
          </a:p>
          <a:p>
            <a:pPr marL="895350" lvl="1" indent="-352425" algn="just">
              <a:lnSpc>
                <a:spcPct val="120000"/>
              </a:lnSpc>
              <a:buClr>
                <a:schemeClr val="accent2">
                  <a:lumMod val="75000"/>
                </a:schemeClr>
              </a:buClr>
              <a:buFont typeface="Courier New" panose="02070309020205020404" pitchFamily="49" charset="0"/>
              <a:buChar char="o"/>
            </a:pPr>
            <a:r>
              <a:rPr lang="en-US" altLang="en-US" sz="18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</a:t>
            </a:r>
            <a:r>
              <a:rPr lang="en-US" altLang="en-US" sz="1800" dirty="0" smtClean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example, </a:t>
            </a:r>
            <a:r>
              <a:rPr lang="en-US" altLang="en-US" sz="1800" b="1" i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H(m</a:t>
            </a:r>
            <a:r>
              <a:rPr lang="en-US" altLang="en-US" sz="1800" b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en-US" sz="18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can be sent with a message</a:t>
            </a:r>
          </a:p>
          <a:p>
            <a:pPr marL="1257300" lvl="2" indent="-180975" algn="just">
              <a:lnSpc>
                <a:spcPct val="120000"/>
              </a:lnSpc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altLang="en-US" sz="18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But if </a:t>
            </a:r>
            <a:r>
              <a:rPr lang="en-US" altLang="en-US" sz="1800" b="1" i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en-US" sz="18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 </a:t>
            </a:r>
            <a:r>
              <a:rPr lang="en-US" altLang="en-US" sz="1800" dirty="0" smtClean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known, </a:t>
            </a:r>
            <a:r>
              <a:rPr lang="en-US" altLang="en-US" sz="18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someone could modify </a:t>
            </a:r>
            <a:r>
              <a:rPr lang="en-US" altLang="en-US" sz="1800" b="1" i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altLang="en-US" sz="18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to </a:t>
            </a:r>
            <a:r>
              <a:rPr lang="en-US" altLang="en-US" sz="1800" b="1" i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m’</a:t>
            </a:r>
            <a:r>
              <a:rPr lang="en-US" altLang="ja-JP" sz="18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recompute </a:t>
            </a:r>
            <a:r>
              <a:rPr lang="en-US" altLang="ja-JP" sz="1800" b="1" i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H(m</a:t>
            </a:r>
            <a:r>
              <a:rPr lang="en-US" altLang="en-US" sz="1800" b="1" i="1" dirty="0" smtClean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’</a:t>
            </a:r>
            <a:r>
              <a:rPr lang="en-US" altLang="ja-JP" sz="1800" b="1" i="1" dirty="0" smtClean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ja-JP" sz="1800" i="1" dirty="0" smtClean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altLang="ja-JP" sz="1800" b="1" dirty="0" smtClean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18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modification not detected</a:t>
            </a:r>
          </a:p>
          <a:p>
            <a:pPr marL="1257300" lvl="2" indent="-180975" algn="just">
              <a:lnSpc>
                <a:spcPct val="120000"/>
              </a:lnSpc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altLang="en-US" sz="18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 must authenticate </a:t>
            </a:r>
            <a:r>
              <a:rPr lang="en-US" altLang="en-US" sz="1800" b="1" i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H(m)</a:t>
            </a:r>
            <a:endParaRPr lang="en-PH" sz="1800" b="1" dirty="0">
              <a:solidFill>
                <a:srgbClr val="0000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6177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"/>
          <p:cNvSpPr txBox="1"/>
          <p:nvPr/>
        </p:nvSpPr>
        <p:spPr>
          <a:xfrm>
            <a:off x="95706" y="476475"/>
            <a:ext cx="12599999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 smtClean="0">
                <a:solidFill>
                  <a:srgbClr val="0000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Cryptography as a Security Tool</a:t>
            </a:r>
            <a:endParaRPr sz="3200" b="1" dirty="0">
              <a:solidFill>
                <a:srgbClr val="00006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" name="Oval 2"/>
          <p:cNvSpPr/>
          <p:nvPr/>
        </p:nvSpPr>
        <p:spPr>
          <a:xfrm>
            <a:off x="4402887" y="1228524"/>
            <a:ext cx="3985636" cy="56263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en-US" sz="2000" b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Authentication - MAC</a:t>
            </a:r>
            <a:endParaRPr lang="en-PH" sz="2000" b="1" dirty="0">
              <a:solidFill>
                <a:srgbClr val="0000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932951" y="2225784"/>
            <a:ext cx="10925508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Symmetric encryption used in </a:t>
            </a:r>
            <a:r>
              <a:rPr lang="en-US" altLang="en-US" sz="2000" b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message-authentication code </a:t>
            </a: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en-US" sz="2000" b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MAC</a:t>
            </a: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authentication algorithm</a:t>
            </a:r>
          </a:p>
          <a:p>
            <a:pPr marL="342900" indent="-342900" algn="just">
              <a:lnSpc>
                <a:spcPct val="150000"/>
              </a:lnSpc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Cryptographic checksum generated from message using secret key</a:t>
            </a:r>
          </a:p>
          <a:p>
            <a:pPr marL="714375" lvl="1" indent="-171450" algn="just">
              <a:lnSpc>
                <a:spcPct val="150000"/>
              </a:lnSpc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Can securely authenticate short values </a:t>
            </a:r>
          </a:p>
          <a:p>
            <a:pPr marL="342900" indent="-342900" algn="just">
              <a:lnSpc>
                <a:spcPct val="150000"/>
              </a:lnSpc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 used to authenticate </a:t>
            </a:r>
            <a:r>
              <a:rPr lang="en-US" altLang="en-US" sz="2000" i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H(m)</a:t>
            </a: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for an </a:t>
            </a:r>
            <a:r>
              <a:rPr lang="en-US" altLang="en-US" sz="2000" i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that is collision resistant, then obtain a way to securely authenticate long message by hashing them first</a:t>
            </a:r>
          </a:p>
          <a:p>
            <a:pPr marL="342900" indent="-342900" algn="just">
              <a:lnSpc>
                <a:spcPct val="150000"/>
              </a:lnSpc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Note that </a:t>
            </a:r>
            <a:r>
              <a:rPr lang="en-US" altLang="en-US" sz="2000" i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 </a:t>
            </a: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 needed to compute both </a:t>
            </a:r>
            <a:r>
              <a:rPr lang="en-US" altLang="en-US" sz="2000" i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en-US" sz="2000" i="1" baseline="-25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en-US" sz="2000" i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altLang="en-US" sz="2000" i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en-US" sz="2000" i="1" baseline="-25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so anyone able to compute one can compute the other</a:t>
            </a:r>
            <a:endParaRPr lang="en-PH" sz="2000" dirty="0">
              <a:solidFill>
                <a:srgbClr val="0000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1045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>
          <a:xfrm>
            <a:off x="3619523" y="1204720"/>
            <a:ext cx="5552363" cy="56263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wrap="none">
            <a:spAutoFit/>
          </a:bodyPr>
          <a:lstStyle/>
          <a:p>
            <a:pPr algn="ctr"/>
            <a:r>
              <a:rPr lang="en-US" altLang="en-US" sz="2000" b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Authentication – Digital Signature</a:t>
            </a:r>
            <a:endParaRPr lang="en-PH" sz="2000" b="1" dirty="0">
              <a:solidFill>
                <a:srgbClr val="0000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Google Shape;82;p2"/>
          <p:cNvSpPr txBox="1"/>
          <p:nvPr/>
        </p:nvSpPr>
        <p:spPr>
          <a:xfrm>
            <a:off x="95706" y="476475"/>
            <a:ext cx="12599999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 smtClean="0">
                <a:solidFill>
                  <a:srgbClr val="0000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Cryptography as a Security Tool</a:t>
            </a:r>
            <a:endParaRPr sz="3200" b="1" dirty="0">
              <a:solidFill>
                <a:srgbClr val="00006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245018" y="1910820"/>
            <a:ext cx="8301371" cy="43845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20000"/>
              </a:lnSpc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altLang="en-US" sz="18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Based on asymmetric keys and digital signature algorithm</a:t>
            </a:r>
          </a:p>
          <a:p>
            <a:pPr marL="342900" indent="-342900" algn="just">
              <a:lnSpc>
                <a:spcPct val="120000"/>
              </a:lnSpc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altLang="en-US" sz="18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Authenticators produced are </a:t>
            </a:r>
            <a:r>
              <a:rPr lang="en-US" altLang="en-US" sz="1800" b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digital signatures</a:t>
            </a:r>
          </a:p>
          <a:p>
            <a:pPr marL="342900" indent="-342900" algn="just">
              <a:lnSpc>
                <a:spcPct val="120000"/>
              </a:lnSpc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altLang="en-US" sz="18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Very useful – </a:t>
            </a:r>
            <a:r>
              <a:rPr lang="en-US" altLang="en-US" sz="1800" b="1" i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anyone</a:t>
            </a:r>
            <a:r>
              <a:rPr lang="en-US" altLang="en-US" sz="18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can verify authenticity of a message</a:t>
            </a:r>
          </a:p>
          <a:p>
            <a:pPr marL="342900" indent="-342900" algn="just">
              <a:lnSpc>
                <a:spcPct val="120000"/>
              </a:lnSpc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altLang="en-US" sz="18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a digital-signature algorithm, computationally infeasible to derive </a:t>
            </a:r>
            <a:r>
              <a:rPr lang="en-US" altLang="en-US" sz="1800" i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en-US" sz="1800" i="1" baseline="-25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en-US" sz="1800" i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8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from </a:t>
            </a:r>
            <a:r>
              <a:rPr lang="en-US" altLang="en-US" sz="1800" i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en-US" sz="1800" i="1" baseline="-25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endParaRPr lang="en-US" altLang="en-US" sz="1800" dirty="0">
              <a:solidFill>
                <a:srgbClr val="0000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95350" lvl="1" indent="-352425" algn="just">
              <a:lnSpc>
                <a:spcPct val="120000"/>
              </a:lnSpc>
              <a:buClr>
                <a:schemeClr val="accent2">
                  <a:lumMod val="75000"/>
                </a:schemeClr>
              </a:buClr>
              <a:buFont typeface="Courier New" panose="02070309020205020404" pitchFamily="49" charset="0"/>
              <a:buChar char="o"/>
            </a:pPr>
            <a:r>
              <a:rPr lang="en-US" altLang="en-US" sz="1800" i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 </a:t>
            </a:r>
            <a:r>
              <a:rPr lang="en-US" altLang="en-US" sz="18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 a one-way function</a:t>
            </a:r>
          </a:p>
          <a:p>
            <a:pPr marL="895350" lvl="1" indent="-352425" algn="just">
              <a:lnSpc>
                <a:spcPct val="120000"/>
              </a:lnSpc>
              <a:buClr>
                <a:schemeClr val="accent2">
                  <a:lumMod val="75000"/>
                </a:schemeClr>
              </a:buClr>
              <a:buFont typeface="Courier New" panose="02070309020205020404" pitchFamily="49" charset="0"/>
              <a:buChar char="o"/>
            </a:pPr>
            <a:r>
              <a:rPr lang="en-US" altLang="en-US" sz="18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Thus, </a:t>
            </a:r>
            <a:r>
              <a:rPr lang="en-US" altLang="en-US" sz="1800" i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en-US" sz="1800" i="1" baseline="-25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en-US" sz="1800" i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8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 the public key and </a:t>
            </a:r>
            <a:r>
              <a:rPr lang="en-US" altLang="en-US" sz="1800" i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en-US" sz="1800" i="1" baseline="-25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en-US" sz="1800" i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8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 the private key</a:t>
            </a:r>
          </a:p>
          <a:p>
            <a:pPr marL="342900" indent="-342900" algn="just">
              <a:lnSpc>
                <a:spcPct val="120000"/>
              </a:lnSpc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altLang="en-US" sz="18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Consider the RSA digital-signature algorithm</a:t>
            </a:r>
          </a:p>
          <a:p>
            <a:pPr marL="895350" lvl="1" indent="-352425" algn="just">
              <a:lnSpc>
                <a:spcPct val="120000"/>
              </a:lnSpc>
              <a:buClr>
                <a:schemeClr val="accent2">
                  <a:lumMod val="75000"/>
                </a:schemeClr>
              </a:buClr>
              <a:buFont typeface="Courier New" panose="02070309020205020404" pitchFamily="49" charset="0"/>
              <a:buChar char="o"/>
            </a:pPr>
            <a:r>
              <a:rPr lang="en-US" altLang="en-US" sz="18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Similar to the RSA encryption algorithm, but the key use is reversed</a:t>
            </a:r>
          </a:p>
          <a:p>
            <a:pPr marL="895350" lvl="1" indent="-352425" algn="just">
              <a:lnSpc>
                <a:spcPct val="120000"/>
              </a:lnSpc>
              <a:buClr>
                <a:schemeClr val="accent2">
                  <a:lumMod val="75000"/>
                </a:schemeClr>
              </a:buClr>
              <a:buFont typeface="Courier New" panose="02070309020205020404" pitchFamily="49" charset="0"/>
              <a:buChar char="o"/>
            </a:pPr>
            <a:r>
              <a:rPr lang="en-US" altLang="en-US" sz="18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Digital signature of message </a:t>
            </a:r>
            <a:r>
              <a:rPr lang="en-US" altLang="en-US" sz="1800" i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en-US" sz="1800" i="1" baseline="-25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ks</a:t>
            </a:r>
            <a:r>
              <a:rPr lang="en-US" altLang="en-US" sz="1800" i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8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en-US" sz="1800" i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altLang="en-US" sz="18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= </a:t>
            </a:r>
            <a:r>
              <a:rPr lang="en-US" altLang="en-US" sz="1800" i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en-US" sz="18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en-US" sz="1800" i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altLang="en-US" sz="18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en-US" sz="1800" i="1" baseline="30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en-US" sz="1800" i="1" baseline="1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 </a:t>
            </a:r>
            <a:r>
              <a:rPr lang="en-US" altLang="en-US" sz="18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 </a:t>
            </a:r>
            <a:r>
              <a:rPr lang="en-US" altLang="en-US" sz="1800" i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endParaRPr lang="en-US" altLang="en-US" sz="1800" dirty="0">
              <a:solidFill>
                <a:srgbClr val="0000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95350" lvl="1" indent="-352425" algn="just">
              <a:lnSpc>
                <a:spcPct val="120000"/>
              </a:lnSpc>
              <a:buClr>
                <a:schemeClr val="accent2">
                  <a:lumMod val="75000"/>
                </a:schemeClr>
              </a:buClr>
              <a:buFont typeface="Courier New" panose="02070309020205020404" pitchFamily="49" charset="0"/>
              <a:buChar char="o"/>
            </a:pPr>
            <a:r>
              <a:rPr lang="en-US" altLang="en-US" sz="18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key </a:t>
            </a:r>
            <a:r>
              <a:rPr lang="en-US" altLang="en-US" sz="1800" i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en-US" sz="1800" i="1" baseline="-25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en-US" sz="1800" i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8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again is a pair (</a:t>
            </a:r>
            <a:r>
              <a:rPr lang="en-US" altLang="en-US" sz="1800" i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d, N</a:t>
            </a:r>
            <a:r>
              <a:rPr lang="en-US" altLang="en-US" sz="18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), where </a:t>
            </a:r>
            <a:r>
              <a:rPr lang="en-US" altLang="en-US" sz="1800" i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 </a:t>
            </a:r>
            <a:r>
              <a:rPr lang="en-US" altLang="en-US" sz="18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 the product of two large, randomly chosen prime numbers </a:t>
            </a:r>
            <a:r>
              <a:rPr lang="en-US" altLang="en-US" sz="1800" i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 </a:t>
            </a:r>
            <a:r>
              <a:rPr lang="en-US" altLang="en-US" sz="18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altLang="en-US" sz="1800" i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</a:p>
          <a:p>
            <a:pPr marL="895350" lvl="1" indent="-352425" algn="just">
              <a:lnSpc>
                <a:spcPct val="120000"/>
              </a:lnSpc>
              <a:buClr>
                <a:schemeClr val="accent2">
                  <a:lumMod val="75000"/>
                </a:schemeClr>
              </a:buClr>
              <a:buFont typeface="Courier New" panose="02070309020205020404" pitchFamily="49" charset="0"/>
              <a:buChar char="o"/>
            </a:pPr>
            <a:r>
              <a:rPr lang="en-US" altLang="en-US" sz="18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Verification algorithm is </a:t>
            </a:r>
            <a:r>
              <a:rPr lang="en-US" altLang="en-US" sz="1800" i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en-US" sz="1800" i="1" baseline="-25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kv</a:t>
            </a:r>
            <a:r>
              <a:rPr lang="en-US" altLang="en-US" sz="18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en-US" sz="1800" i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m, a</a:t>
            </a:r>
            <a:r>
              <a:rPr lang="en-US" altLang="en-US" sz="18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   (</a:t>
            </a:r>
            <a:r>
              <a:rPr lang="en-US" altLang="en-US" sz="1800" i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en-US" sz="1800" i="1" baseline="30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en-US" sz="1800" i="1" baseline="10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en-US" sz="1800" i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8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 </a:t>
            </a:r>
            <a:r>
              <a:rPr lang="en-US" altLang="en-US" sz="1800" i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 </a:t>
            </a:r>
            <a:r>
              <a:rPr lang="en-US" altLang="en-US" sz="18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altLang="en-US" sz="1800" i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en-US" sz="18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en-US" sz="1800" i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altLang="en-US" sz="18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))</a:t>
            </a:r>
          </a:p>
          <a:p>
            <a:pPr marL="1257300" lvl="2" indent="-180975" algn="just">
              <a:lnSpc>
                <a:spcPct val="120000"/>
              </a:lnSpc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altLang="en-US" sz="18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Where </a:t>
            </a:r>
            <a:r>
              <a:rPr lang="en-US" altLang="en-US" sz="1800" i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en-US" sz="1800" i="1" baseline="-25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en-US" sz="1800" i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8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satisfies </a:t>
            </a:r>
            <a:r>
              <a:rPr lang="en-US" altLang="en-US" sz="1800" i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en-US" sz="1800" i="1" baseline="-25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en-US" sz="1800" i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en-US" sz="1800" i="1" baseline="-25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en-US" sz="1800" i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8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 (</a:t>
            </a:r>
            <a:r>
              <a:rPr lang="en-US" altLang="en-US" sz="1800" i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 </a:t>
            </a:r>
            <a:r>
              <a:rPr lang="en-US" altLang="en-US" sz="18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− 1)(</a:t>
            </a:r>
            <a:r>
              <a:rPr lang="en-US" altLang="en-US" sz="1800" i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 </a:t>
            </a:r>
            <a:r>
              <a:rPr lang="en-US" altLang="en-US" sz="18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− 1) = 1</a:t>
            </a:r>
          </a:p>
        </p:txBody>
      </p:sp>
    </p:spTree>
    <p:extLst>
      <p:ext uri="{BB962C8B-B14F-4D97-AF65-F5344CB8AC3E}">
        <p14:creationId xmlns:p14="http://schemas.microsoft.com/office/powerpoint/2010/main" val="29187740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"/>
          <p:cNvSpPr txBox="1"/>
          <p:nvPr/>
        </p:nvSpPr>
        <p:spPr>
          <a:xfrm>
            <a:off x="95706" y="476475"/>
            <a:ext cx="12599999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 smtClean="0">
                <a:solidFill>
                  <a:srgbClr val="0000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Security Problem</a:t>
            </a:r>
            <a:endParaRPr sz="3200" b="1" dirty="0">
              <a:solidFill>
                <a:srgbClr val="00006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Oval 1"/>
          <p:cNvSpPr/>
          <p:nvPr/>
        </p:nvSpPr>
        <p:spPr>
          <a:xfrm>
            <a:off x="3788426" y="1225578"/>
            <a:ext cx="5214558" cy="56263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en-US" sz="2000" b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Security Violation Categories</a:t>
            </a:r>
            <a:endParaRPr lang="en-PH" sz="2000" b="1" dirty="0">
              <a:solidFill>
                <a:srgbClr val="0000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788426" y="1857286"/>
            <a:ext cx="5215270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altLang="en-US" sz="2000" b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Breach of confidentiality</a:t>
            </a:r>
          </a:p>
          <a:p>
            <a:pPr marL="714375" lvl="1" indent="-152400"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Unauthorized reading of data</a:t>
            </a:r>
          </a:p>
          <a:p>
            <a:pPr marL="342900" indent="-342900"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</a:pPr>
            <a:endParaRPr lang="en-US" altLang="en-US" sz="2000" b="1" dirty="0" smtClean="0">
              <a:solidFill>
                <a:srgbClr val="0000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altLang="en-US" sz="2000" b="1" dirty="0" smtClean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Breach </a:t>
            </a:r>
            <a:r>
              <a:rPr lang="en-US" altLang="en-US" sz="2000" b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integrity</a:t>
            </a:r>
          </a:p>
          <a:p>
            <a:pPr marL="714375" lvl="1" indent="-171450"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Unauthorized modification of data</a:t>
            </a:r>
          </a:p>
          <a:p>
            <a:pPr marL="342900" indent="-342900"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</a:pPr>
            <a:endParaRPr lang="en-US" altLang="en-US" sz="2000" b="1" dirty="0" smtClean="0">
              <a:solidFill>
                <a:srgbClr val="0000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altLang="en-US" sz="2000" b="1" dirty="0" smtClean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Breach </a:t>
            </a:r>
            <a:r>
              <a:rPr lang="en-US" altLang="en-US" sz="2000" b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availability</a:t>
            </a:r>
          </a:p>
          <a:p>
            <a:pPr marL="714375" lvl="1" indent="-171450"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Unauthorized destruction of data</a:t>
            </a:r>
          </a:p>
          <a:p>
            <a:pPr marL="342900" indent="-342900"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</a:pPr>
            <a:endParaRPr lang="en-US" altLang="en-US" sz="2000" b="1" dirty="0" smtClean="0">
              <a:solidFill>
                <a:srgbClr val="0000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altLang="en-US" sz="2000" b="1" dirty="0" smtClean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Theft </a:t>
            </a:r>
            <a:r>
              <a:rPr lang="en-US" altLang="en-US" sz="2000" b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service</a:t>
            </a:r>
          </a:p>
          <a:p>
            <a:pPr marL="714375" lvl="1" indent="-171450"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Unauthorized use of resources</a:t>
            </a:r>
          </a:p>
          <a:p>
            <a:pPr marL="342900" indent="-342900"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</a:pPr>
            <a:endParaRPr lang="en-US" altLang="en-US" sz="2000" b="1" dirty="0" smtClean="0">
              <a:solidFill>
                <a:srgbClr val="0000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altLang="en-US" sz="2000" b="1" dirty="0" smtClean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Denial </a:t>
            </a:r>
            <a:r>
              <a:rPr lang="en-US" altLang="en-US" sz="2000" b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service (DOS)</a:t>
            </a:r>
          </a:p>
          <a:p>
            <a:pPr marL="714375" lvl="1" indent="-171450"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Prevention of legitimate </a:t>
            </a:r>
            <a:r>
              <a:rPr lang="en-US" altLang="en-US" sz="2000" dirty="0" smtClean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of the system</a:t>
            </a:r>
            <a:endParaRPr lang="en-US" altLang="en-US" sz="2000" dirty="0">
              <a:solidFill>
                <a:srgbClr val="0000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6005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82;p2"/>
          <p:cNvSpPr txBox="1"/>
          <p:nvPr/>
        </p:nvSpPr>
        <p:spPr>
          <a:xfrm>
            <a:off x="95706" y="476475"/>
            <a:ext cx="12599999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 smtClean="0">
                <a:solidFill>
                  <a:srgbClr val="0000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Cryptography as a Security Tool</a:t>
            </a:r>
            <a:endParaRPr sz="3200" b="1" dirty="0">
              <a:solidFill>
                <a:srgbClr val="00006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930818" y="2165003"/>
            <a:ext cx="6929772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Why authentication if </a:t>
            </a:r>
            <a:r>
              <a:rPr lang="en-US" altLang="en-US" sz="2000" dirty="0" smtClean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 is a </a:t>
            </a: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subset of encryption?</a:t>
            </a:r>
          </a:p>
          <a:p>
            <a:pPr marL="895350" lvl="1" indent="-352425" algn="just">
              <a:lnSpc>
                <a:spcPct val="150000"/>
              </a:lnSpc>
              <a:buClr>
                <a:schemeClr val="accent2">
                  <a:lumMod val="75000"/>
                </a:schemeClr>
              </a:buClr>
              <a:buFont typeface="Courier New" panose="02070309020205020404" pitchFamily="49" charset="0"/>
              <a:buChar char="o"/>
            </a:pP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Fewer computations (except for RSA digital signatures)</a:t>
            </a:r>
          </a:p>
          <a:p>
            <a:pPr marL="895350" lvl="1" indent="-352425">
              <a:lnSpc>
                <a:spcPct val="150000"/>
              </a:lnSpc>
              <a:buClr>
                <a:schemeClr val="accent2">
                  <a:lumMod val="75000"/>
                </a:schemeClr>
              </a:buClr>
              <a:buFont typeface="Courier New" panose="02070309020205020404" pitchFamily="49" charset="0"/>
              <a:buChar char="o"/>
            </a:pP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Authenticator usually shorter than message</a:t>
            </a:r>
          </a:p>
          <a:p>
            <a:pPr marL="895350" lvl="1" indent="-352425">
              <a:lnSpc>
                <a:spcPct val="150000"/>
              </a:lnSpc>
              <a:buClr>
                <a:schemeClr val="accent2">
                  <a:lumMod val="75000"/>
                </a:schemeClr>
              </a:buClr>
              <a:buFont typeface="Courier New" panose="02070309020205020404" pitchFamily="49" charset="0"/>
              <a:buChar char="o"/>
            </a:pP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Sometimes want authentication but not confidentiality</a:t>
            </a:r>
          </a:p>
          <a:p>
            <a:pPr marL="1257300" lvl="2" indent="-180975">
              <a:lnSpc>
                <a:spcPct val="150000"/>
              </a:lnSpc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Signed patches et al</a:t>
            </a:r>
          </a:p>
          <a:p>
            <a:pPr marL="895350" lvl="1" indent="-352425">
              <a:lnSpc>
                <a:spcPct val="150000"/>
              </a:lnSpc>
              <a:buClr>
                <a:schemeClr val="accent2">
                  <a:lumMod val="75000"/>
                </a:schemeClr>
              </a:buClr>
              <a:buFont typeface="Courier New" panose="02070309020205020404" pitchFamily="49" charset="0"/>
              <a:buChar char="o"/>
            </a:pP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Can be basis for</a:t>
            </a:r>
            <a:r>
              <a:rPr lang="en-US" altLang="en-US" sz="2000" b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non-repudiation</a:t>
            </a:r>
            <a:endParaRPr lang="en-PH" sz="2000" dirty="0">
              <a:solidFill>
                <a:srgbClr val="0000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Oval 4"/>
          <p:cNvSpPr/>
          <p:nvPr/>
        </p:nvSpPr>
        <p:spPr>
          <a:xfrm>
            <a:off x="4487523" y="1204929"/>
            <a:ext cx="3816363" cy="56263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en-US" sz="2000" b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Authentication</a:t>
            </a:r>
            <a:endParaRPr lang="en-PH" sz="2000" b="1" dirty="0">
              <a:solidFill>
                <a:srgbClr val="0000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563874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82;p2"/>
          <p:cNvSpPr txBox="1"/>
          <p:nvPr/>
        </p:nvSpPr>
        <p:spPr>
          <a:xfrm>
            <a:off x="95706" y="476475"/>
            <a:ext cx="12599999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 smtClean="0">
                <a:solidFill>
                  <a:srgbClr val="0000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Cryptography as a Security Tool</a:t>
            </a:r>
            <a:endParaRPr sz="3200" b="1" dirty="0">
              <a:solidFill>
                <a:srgbClr val="00006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" name="Oval 3"/>
          <p:cNvSpPr/>
          <p:nvPr/>
        </p:nvSpPr>
        <p:spPr>
          <a:xfrm>
            <a:off x="4362823" y="1267428"/>
            <a:ext cx="4065763" cy="56263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en-US" sz="2000" b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 Distribution</a:t>
            </a:r>
            <a:endParaRPr lang="en-PH" sz="2000" b="1" dirty="0">
              <a:solidFill>
                <a:srgbClr val="0000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416468" y="2189947"/>
            <a:ext cx="7958471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Delivery of symmetric key is huge challenge</a:t>
            </a:r>
          </a:p>
          <a:p>
            <a:pPr marL="342900" lvl="1" indent="-342900" algn="just">
              <a:lnSpc>
                <a:spcPct val="150000"/>
              </a:lnSpc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Sometimes done</a:t>
            </a:r>
            <a:r>
              <a:rPr lang="en-US" altLang="en-US" sz="2000" b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out-of-band</a:t>
            </a:r>
          </a:p>
          <a:p>
            <a:pPr marL="342900" indent="-342900" algn="just">
              <a:lnSpc>
                <a:spcPct val="150000"/>
              </a:lnSpc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Asymmetric keys can proliferate – stored on </a:t>
            </a:r>
            <a:r>
              <a:rPr lang="en-US" altLang="en-US" sz="2000" b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 ring</a:t>
            </a:r>
          </a:p>
          <a:p>
            <a:pPr marL="342900" lvl="1" indent="-342900" algn="just">
              <a:lnSpc>
                <a:spcPct val="150000"/>
              </a:lnSpc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Even asymmetric key distribution needs care – man-in-the-middle attack</a:t>
            </a:r>
            <a:endParaRPr lang="en-PH" sz="2000" dirty="0">
              <a:solidFill>
                <a:srgbClr val="0000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903625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82;p2"/>
          <p:cNvSpPr txBox="1"/>
          <p:nvPr/>
        </p:nvSpPr>
        <p:spPr>
          <a:xfrm>
            <a:off x="95706" y="476475"/>
            <a:ext cx="12599999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 smtClean="0">
                <a:solidFill>
                  <a:srgbClr val="0000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Cryptography as a Security Tool</a:t>
            </a:r>
            <a:endParaRPr sz="3200" b="1" dirty="0">
              <a:solidFill>
                <a:srgbClr val="00006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" name="Oval 3"/>
          <p:cNvSpPr/>
          <p:nvPr/>
        </p:nvSpPr>
        <p:spPr>
          <a:xfrm>
            <a:off x="4421646" y="1158888"/>
            <a:ext cx="3948117" cy="56263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en-US" sz="2000" b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Digital Certificates</a:t>
            </a:r>
            <a:endParaRPr lang="en-PH" sz="2000" b="1" dirty="0">
              <a:solidFill>
                <a:srgbClr val="0000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173581" y="2123956"/>
            <a:ext cx="8444246" cy="3268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Proof of who or what owns a public key</a:t>
            </a:r>
          </a:p>
          <a:p>
            <a:pPr marL="342900" indent="-342900">
              <a:lnSpc>
                <a:spcPct val="150000"/>
              </a:lnSpc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Public key digitally signed a trusted party</a:t>
            </a:r>
          </a:p>
          <a:p>
            <a:pPr marL="342900" indent="-342900">
              <a:lnSpc>
                <a:spcPct val="150000"/>
              </a:lnSpc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Trusted party receives proof of identification from entity and certifies that public key belongs to entity</a:t>
            </a:r>
          </a:p>
          <a:p>
            <a:pPr marL="342900" indent="-342900">
              <a:lnSpc>
                <a:spcPct val="150000"/>
              </a:lnSpc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altLang="en-US" sz="2000" b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Certificate</a:t>
            </a: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b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authority</a:t>
            </a: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are trusted party – their public keys included with web browser distributions</a:t>
            </a:r>
          </a:p>
          <a:p>
            <a:pPr marL="342900" lvl="1" indent="-342900">
              <a:lnSpc>
                <a:spcPct val="150000"/>
              </a:lnSpc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They vouch for other authorities via digitally signing their keys, and so on</a:t>
            </a:r>
            <a:endParaRPr lang="en-PH" sz="2000" dirty="0">
              <a:solidFill>
                <a:srgbClr val="0000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7194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82;p2"/>
          <p:cNvSpPr txBox="1"/>
          <p:nvPr/>
        </p:nvSpPr>
        <p:spPr>
          <a:xfrm>
            <a:off x="95706" y="476475"/>
            <a:ext cx="12599999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 smtClean="0">
                <a:solidFill>
                  <a:srgbClr val="0000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Cryptography as a Security Tool</a:t>
            </a:r>
            <a:endParaRPr sz="3200" b="1" dirty="0">
              <a:solidFill>
                <a:srgbClr val="00006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Oval 1"/>
          <p:cNvSpPr/>
          <p:nvPr/>
        </p:nvSpPr>
        <p:spPr>
          <a:xfrm>
            <a:off x="1872576" y="1157421"/>
            <a:ext cx="9046258" cy="56263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wrap="none">
            <a:spAutoFit/>
          </a:bodyPr>
          <a:lstStyle/>
          <a:p>
            <a:pPr algn="ctr"/>
            <a:r>
              <a:rPr lang="en-US" altLang="en-US" sz="2000" b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Man-in-the-middle Attack on Asymmetric Cryptography</a:t>
            </a:r>
            <a:endParaRPr lang="en-PH" sz="2000" b="1" dirty="0">
              <a:solidFill>
                <a:srgbClr val="0000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9489" y="1784594"/>
            <a:ext cx="3712432" cy="45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37301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82;p2"/>
          <p:cNvSpPr txBox="1"/>
          <p:nvPr/>
        </p:nvSpPr>
        <p:spPr>
          <a:xfrm>
            <a:off x="95706" y="476475"/>
            <a:ext cx="12599999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 smtClean="0">
                <a:solidFill>
                  <a:srgbClr val="0000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Cryptography as a Security Tool</a:t>
            </a:r>
            <a:endParaRPr sz="3200" b="1" dirty="0">
              <a:solidFill>
                <a:srgbClr val="00006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Oval 1"/>
          <p:cNvSpPr/>
          <p:nvPr/>
        </p:nvSpPr>
        <p:spPr>
          <a:xfrm>
            <a:off x="1199988" y="1361553"/>
            <a:ext cx="5534026" cy="56263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en-US" sz="2000" b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 of Cryptography</a:t>
            </a:r>
            <a:endParaRPr lang="en-PH" sz="2000" b="1" dirty="0">
              <a:solidFill>
                <a:srgbClr val="0000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76396" y="2224486"/>
            <a:ext cx="6781210" cy="28623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361950" indent="-361950" algn="just"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altLang="en-US" sz="1800" b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Can be done at various </a:t>
            </a:r>
            <a:r>
              <a:rPr lang="en-US" altLang="en-US" sz="1800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layers</a:t>
            </a:r>
            <a:r>
              <a:rPr lang="en-US" altLang="en-US" sz="1800" b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of ISO Reference Model</a:t>
            </a:r>
          </a:p>
          <a:p>
            <a:pPr marL="895350" lvl="1" indent="-352425" algn="just">
              <a:buClr>
                <a:schemeClr val="accent2">
                  <a:lumMod val="75000"/>
                </a:schemeClr>
              </a:buClr>
              <a:buFont typeface="Courier New" panose="02070309020205020404" pitchFamily="49" charset="0"/>
              <a:buChar char="o"/>
            </a:pPr>
            <a:r>
              <a:rPr lang="en-US" altLang="en-US" sz="18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SSL at the Transport layer</a:t>
            </a:r>
          </a:p>
          <a:p>
            <a:pPr marL="895350" lvl="1" indent="-352425" algn="just">
              <a:buClr>
                <a:schemeClr val="accent2">
                  <a:lumMod val="75000"/>
                </a:schemeClr>
              </a:buClr>
              <a:buFont typeface="Courier New" panose="02070309020205020404" pitchFamily="49" charset="0"/>
              <a:buChar char="o"/>
            </a:pPr>
            <a:r>
              <a:rPr lang="en-US" altLang="en-US" sz="18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Network layer is typically </a:t>
            </a:r>
            <a:r>
              <a:rPr lang="en-US" altLang="en-US" sz="1800" b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IPSec</a:t>
            </a:r>
          </a:p>
          <a:p>
            <a:pPr marL="1257300" lvl="2" indent="-180975" algn="just"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altLang="en-US" sz="1800" b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IKE</a:t>
            </a:r>
            <a:r>
              <a:rPr lang="en-US" altLang="en-US" sz="18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for key exchange</a:t>
            </a:r>
          </a:p>
          <a:p>
            <a:pPr marL="1257300" lvl="2" indent="-180975" algn="just"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altLang="en-US" sz="18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Basis of </a:t>
            </a:r>
            <a:r>
              <a:rPr lang="en-US" altLang="en-US" sz="1800" b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Virtual Private Networks (VPNs)</a:t>
            </a:r>
          </a:p>
          <a:p>
            <a:pPr marL="361950" lvl="2" indent="-361950" algn="just"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</a:pPr>
            <a:endParaRPr lang="en-US" altLang="en-US" sz="1800" b="1" dirty="0">
              <a:solidFill>
                <a:srgbClr val="0000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61950" indent="-361950" algn="just"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altLang="en-US" sz="1800" b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Why not just at lowest level?</a:t>
            </a:r>
          </a:p>
          <a:p>
            <a:pPr marL="895350" lvl="1" indent="-352425" algn="just">
              <a:buClr>
                <a:schemeClr val="accent2">
                  <a:lumMod val="75000"/>
                </a:schemeClr>
              </a:buClr>
              <a:buFont typeface="Courier New" panose="02070309020205020404" pitchFamily="49" charset="0"/>
              <a:buChar char="o"/>
            </a:pPr>
            <a:r>
              <a:rPr lang="en-US" altLang="en-US" sz="18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Sometimes need more knowledge than available at low levels</a:t>
            </a:r>
          </a:p>
          <a:p>
            <a:pPr marL="1257300" lvl="2" indent="-180975" algn="just"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altLang="en-US" sz="18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i.e</a:t>
            </a:r>
            <a:r>
              <a:rPr lang="en-US" altLang="en-US" sz="1800" dirty="0" smtClean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., </a:t>
            </a:r>
            <a:r>
              <a:rPr lang="en-US" altLang="en-US" sz="18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 authentication</a:t>
            </a:r>
          </a:p>
          <a:p>
            <a:pPr marL="1257300" lvl="2" indent="-180975" algn="just"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altLang="en-US" sz="18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i.e</a:t>
            </a:r>
            <a:r>
              <a:rPr lang="en-US" altLang="en-US" sz="1800" dirty="0" smtClean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., </a:t>
            </a:r>
            <a:r>
              <a:rPr lang="en-US" altLang="en-US" sz="18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e-mail delivery</a:t>
            </a:r>
            <a:endParaRPr lang="en-PH" sz="1800" dirty="0">
              <a:solidFill>
                <a:srgbClr val="0000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3" descr="Screen shot 2011-04-30 at 8.45.5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5325" y="1288832"/>
            <a:ext cx="1696795" cy="50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 descr="Screen shot 2011-04-30 at 8.46.34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9934" y="1361553"/>
            <a:ext cx="2613025" cy="3411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84346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82;p2"/>
          <p:cNvSpPr txBox="1"/>
          <p:nvPr/>
        </p:nvSpPr>
        <p:spPr>
          <a:xfrm>
            <a:off x="95706" y="476475"/>
            <a:ext cx="12599999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 smtClean="0">
                <a:solidFill>
                  <a:srgbClr val="0000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Cryptography as a Security Tool</a:t>
            </a:r>
            <a:endParaRPr sz="3200" b="1" dirty="0">
              <a:solidFill>
                <a:srgbClr val="00006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Oval 1"/>
          <p:cNvSpPr/>
          <p:nvPr/>
        </p:nvSpPr>
        <p:spPr>
          <a:xfrm>
            <a:off x="4177419" y="1227237"/>
            <a:ext cx="4436571" cy="56263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en-US" sz="2000" b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Encryption Example - TLS</a:t>
            </a:r>
            <a:endParaRPr lang="en-PH" sz="2000" b="1" dirty="0">
              <a:solidFill>
                <a:srgbClr val="0000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366504" y="1940033"/>
            <a:ext cx="10058400" cy="40534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61950" indent="-361950" algn="just">
              <a:lnSpc>
                <a:spcPct val="130000"/>
              </a:lnSpc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Insertion of cryptography at one layer of the ISO network model (the transport layer)</a:t>
            </a:r>
          </a:p>
          <a:p>
            <a:pPr marL="361950" indent="-361950" algn="just">
              <a:lnSpc>
                <a:spcPct val="130000"/>
              </a:lnSpc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SSL – Secure Socket Layer (also called TLS)</a:t>
            </a:r>
          </a:p>
          <a:p>
            <a:pPr marL="361950" indent="-361950" algn="just">
              <a:lnSpc>
                <a:spcPct val="130000"/>
              </a:lnSpc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Cryptographic protocol that limits two computers to only exchange messages with each other</a:t>
            </a:r>
          </a:p>
          <a:p>
            <a:pPr marL="714375" lvl="1" indent="-171450" algn="just">
              <a:lnSpc>
                <a:spcPct val="130000"/>
              </a:lnSpc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Very complicated, with many variations</a:t>
            </a:r>
          </a:p>
          <a:p>
            <a:pPr marL="361950" indent="-361950" algn="just">
              <a:lnSpc>
                <a:spcPct val="130000"/>
              </a:lnSpc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Used between web servers and browsers for secure communication (credit card numbers)</a:t>
            </a:r>
          </a:p>
          <a:p>
            <a:pPr marL="361950" indent="-361950" algn="just">
              <a:lnSpc>
                <a:spcPct val="130000"/>
              </a:lnSpc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server is verified with a </a:t>
            </a:r>
            <a:r>
              <a:rPr lang="en-US" altLang="en-US" sz="2000" b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certificate </a:t>
            </a: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assuring client is talking to correct server</a:t>
            </a:r>
          </a:p>
          <a:p>
            <a:pPr marL="361950" indent="-361950" algn="just">
              <a:lnSpc>
                <a:spcPct val="130000"/>
              </a:lnSpc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Asymmetric cryptography used to establish a secure </a:t>
            </a:r>
            <a:r>
              <a:rPr lang="en-US" altLang="en-US" sz="2000" b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session key</a:t>
            </a: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(symmetric encryption) for bulk of communication during session</a:t>
            </a:r>
          </a:p>
          <a:p>
            <a:pPr marL="361950" indent="-361950" algn="just">
              <a:lnSpc>
                <a:spcPct val="130000"/>
              </a:lnSpc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Communication between each computer then uses symmetric key cryptography</a:t>
            </a:r>
          </a:p>
          <a:p>
            <a:pPr marL="361950" indent="-361950" algn="just">
              <a:lnSpc>
                <a:spcPct val="130000"/>
              </a:lnSpc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More details in textbook</a:t>
            </a:r>
            <a:endParaRPr lang="en-PH" sz="2000" dirty="0">
              <a:solidFill>
                <a:srgbClr val="0000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5110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"/>
          <p:cNvSpPr txBox="1"/>
          <p:nvPr/>
        </p:nvSpPr>
        <p:spPr>
          <a:xfrm>
            <a:off x="95706" y="476475"/>
            <a:ext cx="12599999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 smtClean="0">
                <a:solidFill>
                  <a:srgbClr val="0000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User Authentication</a:t>
            </a:r>
            <a:endParaRPr sz="3200" b="1" dirty="0">
              <a:solidFill>
                <a:srgbClr val="00006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240257" y="1346841"/>
            <a:ext cx="8310895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Crucial to identify user correctly, as protection systems depend on user ID</a:t>
            </a:r>
          </a:p>
          <a:p>
            <a:pPr marL="342900" indent="-342900" algn="just"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 identity most often established through </a:t>
            </a:r>
            <a:r>
              <a:rPr lang="en-US" altLang="en-US" sz="2000" b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passwords</a:t>
            </a: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can be considered a special case of either keys or capabilities</a:t>
            </a:r>
          </a:p>
          <a:p>
            <a:pPr marL="342900" indent="-342900" algn="just"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Passwords must be kept secret</a:t>
            </a:r>
          </a:p>
          <a:p>
            <a:pPr marL="895350" lvl="1" indent="-352425" algn="just">
              <a:buClr>
                <a:schemeClr val="accent2">
                  <a:lumMod val="75000"/>
                </a:schemeClr>
              </a:buClr>
              <a:buFont typeface="Courier New" panose="02070309020205020404" pitchFamily="49" charset="0"/>
              <a:buChar char="o"/>
            </a:pP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Frequent change of passwords</a:t>
            </a:r>
          </a:p>
          <a:p>
            <a:pPr marL="895350" lvl="1" indent="-352425" algn="just">
              <a:buClr>
                <a:schemeClr val="accent2">
                  <a:lumMod val="75000"/>
                </a:schemeClr>
              </a:buClr>
              <a:buFont typeface="Courier New" panose="02070309020205020404" pitchFamily="49" charset="0"/>
              <a:buChar char="o"/>
            </a:pP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History to avoid repeats</a:t>
            </a:r>
          </a:p>
          <a:p>
            <a:pPr marL="895350" lvl="1" indent="-352425" algn="just">
              <a:buClr>
                <a:schemeClr val="accent2">
                  <a:lumMod val="75000"/>
                </a:schemeClr>
              </a:buClr>
              <a:buFont typeface="Courier New" panose="02070309020205020404" pitchFamily="49" charset="0"/>
              <a:buChar char="o"/>
            </a:pP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of </a:t>
            </a:r>
            <a:r>
              <a:rPr lang="ja-JP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en-US" altLang="ja-JP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non-guessable</a:t>
            </a:r>
            <a:r>
              <a:rPr lang="ja-JP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  <a:r>
              <a:rPr lang="en-US" altLang="ja-JP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passwords</a:t>
            </a:r>
          </a:p>
          <a:p>
            <a:pPr marL="895350" lvl="1" indent="-352425" algn="just">
              <a:buClr>
                <a:schemeClr val="accent2">
                  <a:lumMod val="75000"/>
                </a:schemeClr>
              </a:buClr>
              <a:buFont typeface="Courier New" panose="02070309020205020404" pitchFamily="49" charset="0"/>
              <a:buChar char="o"/>
            </a:pP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 all invalid access attempts (but not the passwords themselves)</a:t>
            </a:r>
          </a:p>
          <a:p>
            <a:pPr marL="895350" lvl="1" indent="-352425" algn="just">
              <a:buClr>
                <a:schemeClr val="accent2">
                  <a:lumMod val="75000"/>
                </a:schemeClr>
              </a:buClr>
              <a:buFont typeface="Courier New" panose="02070309020205020404" pitchFamily="49" charset="0"/>
              <a:buChar char="o"/>
            </a:pP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Unauthorized transfer</a:t>
            </a:r>
          </a:p>
          <a:p>
            <a:pPr marL="342900" indent="-342900" algn="just"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Passwords may also either be encrypted or allowed to be used only once</a:t>
            </a:r>
          </a:p>
          <a:p>
            <a:pPr marL="895350" lvl="1" indent="-352425" algn="just">
              <a:buClr>
                <a:schemeClr val="accent2">
                  <a:lumMod val="75000"/>
                </a:schemeClr>
              </a:buClr>
              <a:buFont typeface="Courier New" panose="02070309020205020404" pitchFamily="49" charset="0"/>
              <a:buChar char="o"/>
            </a:pP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Does encrypting passwords solve the exposure problem?</a:t>
            </a:r>
          </a:p>
          <a:p>
            <a:pPr marL="1257300" lvl="2" indent="-180975" algn="just"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Might solve </a:t>
            </a:r>
            <a:r>
              <a:rPr lang="en-US" altLang="en-US" sz="2000" b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sniffing</a:t>
            </a:r>
          </a:p>
          <a:p>
            <a:pPr marL="1257300" lvl="2" indent="-180975" algn="just"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Consider </a:t>
            </a:r>
            <a:r>
              <a:rPr lang="en-US" altLang="en-US" sz="2000" b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shoulder surfing</a:t>
            </a:r>
          </a:p>
          <a:p>
            <a:pPr marL="1257300" lvl="2" indent="-180975" algn="just"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Consider Trojan horse keystroke logger</a:t>
            </a:r>
          </a:p>
          <a:p>
            <a:pPr marL="1257300" lvl="2" indent="-180975" algn="just"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How are passwords stored at authenticating site?</a:t>
            </a:r>
            <a:endParaRPr lang="en-PH" sz="2000" dirty="0">
              <a:solidFill>
                <a:srgbClr val="0000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5807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"/>
          <p:cNvSpPr txBox="1"/>
          <p:nvPr/>
        </p:nvSpPr>
        <p:spPr>
          <a:xfrm>
            <a:off x="95706" y="476475"/>
            <a:ext cx="12599999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 smtClean="0">
                <a:solidFill>
                  <a:srgbClr val="0000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User Authentication</a:t>
            </a:r>
            <a:endParaRPr sz="3200" b="1" dirty="0">
              <a:solidFill>
                <a:srgbClr val="00006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Oval 1"/>
          <p:cNvSpPr/>
          <p:nvPr/>
        </p:nvSpPr>
        <p:spPr>
          <a:xfrm>
            <a:off x="4972435" y="1170087"/>
            <a:ext cx="2846538" cy="56263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en-US" sz="2000" b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Passwords</a:t>
            </a:r>
            <a:endParaRPr lang="en-PH" sz="2000" b="1" dirty="0">
              <a:solidFill>
                <a:srgbClr val="0000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129444" y="2022529"/>
            <a:ext cx="8532519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altLang="en-US" sz="1800" b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Encrypt to avoid having to keep secret</a:t>
            </a:r>
          </a:p>
          <a:p>
            <a:pPr marL="895350" lvl="1" indent="-352425">
              <a:buClr>
                <a:schemeClr val="accent2">
                  <a:lumMod val="75000"/>
                </a:schemeClr>
              </a:buClr>
              <a:buFont typeface="Courier New" panose="02070309020205020404" pitchFamily="49" charset="0"/>
              <a:buChar char="o"/>
            </a:pPr>
            <a:r>
              <a:rPr lang="en-US" altLang="en-US" sz="18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But keep secret anyway (i.e. Unix uses superuser-only readably file /etc/shadow)</a:t>
            </a:r>
          </a:p>
          <a:p>
            <a:pPr marL="895350" lvl="1" indent="-352425">
              <a:buClr>
                <a:schemeClr val="accent2">
                  <a:lumMod val="75000"/>
                </a:schemeClr>
              </a:buClr>
              <a:buFont typeface="Courier New" panose="02070309020205020404" pitchFamily="49" charset="0"/>
              <a:buChar char="o"/>
            </a:pPr>
            <a:r>
              <a:rPr lang="en-US" altLang="en-US" sz="18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algorithm easy to compute but difficult to invert</a:t>
            </a:r>
          </a:p>
          <a:p>
            <a:pPr marL="895350" lvl="1" indent="-352425">
              <a:buClr>
                <a:schemeClr val="accent2">
                  <a:lumMod val="75000"/>
                </a:schemeClr>
              </a:buClr>
              <a:buFont typeface="Courier New" panose="02070309020205020404" pitchFamily="49" charset="0"/>
              <a:buChar char="o"/>
            </a:pPr>
            <a:r>
              <a:rPr lang="en-US" altLang="en-US" sz="18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Only encrypted password stored, never decrypted</a:t>
            </a:r>
          </a:p>
          <a:p>
            <a:pPr marL="895350" lvl="1" indent="-352425">
              <a:buClr>
                <a:schemeClr val="accent2">
                  <a:lumMod val="75000"/>
                </a:schemeClr>
              </a:buClr>
              <a:buFont typeface="Courier New" panose="02070309020205020404" pitchFamily="49" charset="0"/>
              <a:buChar char="o"/>
            </a:pPr>
            <a:r>
              <a:rPr lang="en-US" altLang="en-US" sz="18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 </a:t>
            </a:r>
            <a:r>
              <a:rPr lang="ja-JP" altLang="en-US" sz="18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en-US" altLang="ja-JP" sz="18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salt</a:t>
            </a:r>
            <a:r>
              <a:rPr lang="ja-JP" altLang="en-US" sz="18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  <a:r>
              <a:rPr lang="en-US" altLang="ja-JP" sz="18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to avoid the same password being encrypted to the same value</a:t>
            </a:r>
            <a:endParaRPr lang="en-US" altLang="en-US" sz="1800" dirty="0">
              <a:solidFill>
                <a:srgbClr val="0000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altLang="en-US" sz="1800" b="1" dirty="0" smtClean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One-time </a:t>
            </a:r>
            <a:r>
              <a:rPr lang="en-US" altLang="en-US" sz="1800" b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passwords</a:t>
            </a:r>
          </a:p>
          <a:p>
            <a:pPr marL="895350" lvl="1" indent="-352425">
              <a:buClr>
                <a:schemeClr val="accent2">
                  <a:lumMod val="75000"/>
                </a:schemeClr>
              </a:buClr>
              <a:buFont typeface="Courier New" panose="02070309020205020404" pitchFamily="49" charset="0"/>
              <a:buChar char="o"/>
            </a:pPr>
            <a:r>
              <a:rPr lang="en-US" altLang="en-US" sz="18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a function based on a seed to compute a password, both user and computer</a:t>
            </a:r>
          </a:p>
          <a:p>
            <a:pPr marL="895350" lvl="1" indent="-352425">
              <a:buClr>
                <a:schemeClr val="accent2">
                  <a:lumMod val="75000"/>
                </a:schemeClr>
              </a:buClr>
              <a:buFont typeface="Courier New" panose="02070309020205020404" pitchFamily="49" charset="0"/>
              <a:buChar char="o"/>
            </a:pPr>
            <a:r>
              <a:rPr lang="en-US" altLang="en-US" sz="18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Hardware device / calculator / key fob to generate the password</a:t>
            </a:r>
          </a:p>
          <a:p>
            <a:pPr marL="1257300" lvl="2" indent="-180975"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altLang="en-US" sz="18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Changes very frequently</a:t>
            </a:r>
          </a:p>
          <a:p>
            <a:pPr marL="342900" indent="-342900"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altLang="en-US" sz="1800" b="1" dirty="0" smtClean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Biometrics</a:t>
            </a:r>
            <a:endParaRPr lang="en-US" altLang="en-US" sz="1800" b="1" dirty="0">
              <a:solidFill>
                <a:srgbClr val="0000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95350" lvl="1" indent="-352425">
              <a:buClr>
                <a:schemeClr val="accent2">
                  <a:lumMod val="75000"/>
                </a:schemeClr>
              </a:buClr>
              <a:buFont typeface="Courier New" panose="02070309020205020404" pitchFamily="49" charset="0"/>
              <a:buChar char="o"/>
            </a:pPr>
            <a:r>
              <a:rPr lang="en-US" altLang="en-US" sz="18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Some physical attribute (fingerprint, hand scan)</a:t>
            </a:r>
          </a:p>
          <a:p>
            <a:pPr marL="342900" indent="-342900"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altLang="en-US" sz="1800" b="1" dirty="0" smtClean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Multi-factor </a:t>
            </a:r>
            <a:r>
              <a:rPr lang="en-US" altLang="en-US" sz="1800" b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authentication</a:t>
            </a:r>
          </a:p>
          <a:p>
            <a:pPr marL="895350" lvl="1" indent="-352425">
              <a:buClr>
                <a:schemeClr val="accent2">
                  <a:lumMod val="75000"/>
                </a:schemeClr>
              </a:buClr>
              <a:buFont typeface="Courier New" panose="02070309020205020404" pitchFamily="49" charset="0"/>
              <a:buChar char="o"/>
            </a:pPr>
            <a:r>
              <a:rPr lang="en-US" altLang="en-US" sz="18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Need two or more factors for authentication</a:t>
            </a:r>
          </a:p>
          <a:p>
            <a:pPr marL="1257300" lvl="2" indent="-180975"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altLang="en-US" sz="18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i.e</a:t>
            </a:r>
            <a:r>
              <a:rPr lang="en-US" altLang="en-US" sz="1800" dirty="0" smtClean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., </a:t>
            </a:r>
            <a:r>
              <a:rPr lang="en-US" altLang="en-US" sz="18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USB </a:t>
            </a:r>
            <a:r>
              <a:rPr lang="ja-JP" altLang="en-US" sz="18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en-US" altLang="ja-JP" sz="18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dongle</a:t>
            </a:r>
            <a:r>
              <a:rPr lang="ja-JP" altLang="en-US" sz="18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  <a:r>
              <a:rPr lang="en-US" altLang="ja-JP" sz="18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biometric measure, and password</a:t>
            </a:r>
            <a:endParaRPr lang="en-PH" sz="1800" dirty="0">
              <a:solidFill>
                <a:srgbClr val="0000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7567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"/>
          <p:cNvSpPr txBox="1"/>
          <p:nvPr/>
        </p:nvSpPr>
        <p:spPr>
          <a:xfrm>
            <a:off x="95706" y="476475"/>
            <a:ext cx="12599999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 smtClean="0">
                <a:solidFill>
                  <a:srgbClr val="0000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User Authentication</a:t>
            </a:r>
            <a:endParaRPr sz="3200" b="1" dirty="0">
              <a:solidFill>
                <a:srgbClr val="00006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" name="Content Placeholder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885705" y="2060575"/>
            <a:ext cx="7020000" cy="3960000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4972436" y="1170087"/>
            <a:ext cx="2846538" cy="56263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en-US" sz="2000" b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Passwords</a:t>
            </a:r>
            <a:endParaRPr lang="en-PH" sz="2000" b="1" dirty="0">
              <a:solidFill>
                <a:srgbClr val="0000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9183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"/>
          <p:cNvSpPr txBox="1"/>
          <p:nvPr/>
        </p:nvSpPr>
        <p:spPr>
          <a:xfrm>
            <a:off x="95706" y="476475"/>
            <a:ext cx="12599999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 smtClean="0">
                <a:solidFill>
                  <a:srgbClr val="0000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Implementing Security Defenses</a:t>
            </a:r>
            <a:endParaRPr sz="3200" b="1" dirty="0">
              <a:solidFill>
                <a:srgbClr val="00006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363957" y="1529507"/>
            <a:ext cx="10063496" cy="44689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10000"/>
              </a:lnSpc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altLang="en-US" sz="2000" b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Defense in depth</a:t>
            </a: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 most common security theory – multiple layers of security</a:t>
            </a:r>
          </a:p>
          <a:p>
            <a:pPr marL="342900" indent="-342900" algn="just">
              <a:lnSpc>
                <a:spcPct val="110000"/>
              </a:lnSpc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altLang="en-US" sz="2000" b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Security policy </a:t>
            </a: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describes what is being secured</a:t>
            </a:r>
          </a:p>
          <a:p>
            <a:pPr marL="342900" indent="-342900" algn="just">
              <a:lnSpc>
                <a:spcPct val="110000"/>
              </a:lnSpc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Vulnerability assessment compares real state of system / network compared to security policy</a:t>
            </a:r>
          </a:p>
          <a:p>
            <a:pPr marL="342900" indent="-342900" algn="just">
              <a:lnSpc>
                <a:spcPct val="110000"/>
              </a:lnSpc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Intrusion detection endeavors to detect attempted or successful intrusions</a:t>
            </a:r>
          </a:p>
          <a:p>
            <a:pPr marL="895350" lvl="1" indent="-352425" algn="just">
              <a:lnSpc>
                <a:spcPct val="110000"/>
              </a:lnSpc>
              <a:buClr>
                <a:schemeClr val="accent2">
                  <a:lumMod val="75000"/>
                </a:schemeClr>
              </a:buClr>
              <a:buFont typeface="Courier New" panose="02070309020205020404" pitchFamily="49" charset="0"/>
              <a:buChar char="o"/>
            </a:pPr>
            <a:r>
              <a:rPr lang="en-US" altLang="en-US" sz="2000" b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Signature-based</a:t>
            </a: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detection spots known bad patterns</a:t>
            </a:r>
          </a:p>
          <a:p>
            <a:pPr marL="895350" lvl="1" indent="-352425" algn="just">
              <a:lnSpc>
                <a:spcPct val="110000"/>
              </a:lnSpc>
              <a:buClr>
                <a:schemeClr val="accent2">
                  <a:lumMod val="75000"/>
                </a:schemeClr>
              </a:buClr>
              <a:buFont typeface="Courier New" panose="02070309020205020404" pitchFamily="49" charset="0"/>
              <a:buChar char="o"/>
            </a:pPr>
            <a:r>
              <a:rPr lang="en-US" altLang="en-US" sz="2000" b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Anomaly detection</a:t>
            </a: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spots differences from normal behavior</a:t>
            </a:r>
          </a:p>
          <a:p>
            <a:pPr marL="1257300" lvl="2" indent="-180975" algn="just">
              <a:lnSpc>
                <a:spcPct val="110000"/>
              </a:lnSpc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Can detect </a:t>
            </a:r>
            <a:r>
              <a:rPr lang="en-US" altLang="en-US" sz="2000" b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zero-day</a:t>
            </a: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attacks</a:t>
            </a:r>
          </a:p>
          <a:p>
            <a:pPr marL="895350" lvl="1" indent="-352425" algn="just">
              <a:lnSpc>
                <a:spcPct val="110000"/>
              </a:lnSpc>
              <a:buClr>
                <a:schemeClr val="accent2">
                  <a:lumMod val="75000"/>
                </a:schemeClr>
              </a:buClr>
              <a:buFont typeface="Courier New" panose="02070309020205020404" pitchFamily="49" charset="0"/>
              <a:buChar char="o"/>
            </a:pPr>
            <a:r>
              <a:rPr lang="en-US" altLang="en-US" sz="2000" b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False-positives</a:t>
            </a: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altLang="en-US" sz="2000" b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false-negatives</a:t>
            </a: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 problem</a:t>
            </a:r>
          </a:p>
          <a:p>
            <a:pPr marL="342900" indent="-342900" algn="just">
              <a:lnSpc>
                <a:spcPct val="110000"/>
              </a:lnSpc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Virus protection</a:t>
            </a:r>
          </a:p>
          <a:p>
            <a:pPr marL="895350" lvl="1" indent="-352425" algn="just">
              <a:lnSpc>
                <a:spcPct val="110000"/>
              </a:lnSpc>
              <a:buClr>
                <a:schemeClr val="accent2">
                  <a:lumMod val="75000"/>
                </a:schemeClr>
              </a:buClr>
              <a:buFont typeface="Courier New" panose="02070309020205020404" pitchFamily="49" charset="0"/>
              <a:buChar char="o"/>
            </a:pP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Searching all programs or programs at execution for known virus patterns</a:t>
            </a:r>
          </a:p>
          <a:p>
            <a:pPr marL="895350" lvl="1" indent="-352425" algn="just">
              <a:lnSpc>
                <a:spcPct val="110000"/>
              </a:lnSpc>
              <a:buClr>
                <a:schemeClr val="accent2">
                  <a:lumMod val="75000"/>
                </a:schemeClr>
              </a:buClr>
              <a:buFont typeface="Courier New" panose="02070309020205020404" pitchFamily="49" charset="0"/>
              <a:buChar char="o"/>
            </a:pP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 run in </a:t>
            </a:r>
            <a:r>
              <a:rPr lang="en-US" altLang="en-US" sz="2000" b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sandbox</a:t>
            </a: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so can’t damage system</a:t>
            </a:r>
          </a:p>
          <a:p>
            <a:pPr marL="342900" indent="-342900" algn="just">
              <a:lnSpc>
                <a:spcPct val="110000"/>
              </a:lnSpc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Auditing, accounting, and logging of all or specific system or network activities</a:t>
            </a:r>
          </a:p>
          <a:p>
            <a:pPr marL="342900" indent="-342900" algn="just">
              <a:lnSpc>
                <a:spcPct val="110000"/>
              </a:lnSpc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Practice </a:t>
            </a:r>
            <a:r>
              <a:rPr lang="en-US" altLang="en-US" sz="2000" b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safe computing </a:t>
            </a: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 avoid sources of infection, download from only “good” sites, </a:t>
            </a:r>
            <a:r>
              <a:rPr lang="en-US" altLang="en-US" sz="2000" dirty="0" smtClean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etc.</a:t>
            </a:r>
            <a:endParaRPr lang="en-US" altLang="en-US" sz="2000" dirty="0">
              <a:solidFill>
                <a:srgbClr val="0000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070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"/>
          <p:cNvSpPr txBox="1"/>
          <p:nvPr/>
        </p:nvSpPr>
        <p:spPr>
          <a:xfrm>
            <a:off x="95706" y="476475"/>
            <a:ext cx="12599999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 smtClean="0">
                <a:solidFill>
                  <a:srgbClr val="0000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Security Problem</a:t>
            </a:r>
            <a:endParaRPr sz="3200" b="1" dirty="0">
              <a:solidFill>
                <a:srgbClr val="00006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" name="Oval 3"/>
          <p:cNvSpPr/>
          <p:nvPr/>
        </p:nvSpPr>
        <p:spPr>
          <a:xfrm>
            <a:off x="3849089" y="1181837"/>
            <a:ext cx="5093232" cy="56263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en-US" sz="2000" b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Security Violation Methods</a:t>
            </a:r>
            <a:endParaRPr lang="en-PH" sz="2000" b="1" dirty="0">
              <a:solidFill>
                <a:srgbClr val="0000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637801" y="1816894"/>
            <a:ext cx="9515808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altLang="en-US" sz="2000" b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Masquerading </a:t>
            </a: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(breach </a:t>
            </a:r>
            <a:r>
              <a:rPr lang="en-US" altLang="en-US" sz="2000" b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authentication</a:t>
            </a: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714375" lvl="1" indent="-171450" algn="just"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Pretending to be an authorized user to escalate privileges</a:t>
            </a:r>
          </a:p>
          <a:p>
            <a:pPr marL="342900" indent="-342900" algn="just"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</a:pPr>
            <a:endParaRPr lang="en-US" altLang="en-US" sz="2000" b="1" dirty="0" smtClean="0">
              <a:solidFill>
                <a:srgbClr val="0000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altLang="en-US" sz="2000" b="1" dirty="0" smtClean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Replay </a:t>
            </a:r>
            <a:r>
              <a:rPr lang="en-US" altLang="en-US" sz="2000" b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attack</a:t>
            </a:r>
          </a:p>
          <a:p>
            <a:pPr marL="714375" lvl="1" indent="-171450" algn="just"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 is </a:t>
            </a:r>
            <a:r>
              <a:rPr lang="en-US" altLang="en-US" sz="2000" b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</a:t>
            </a: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with </a:t>
            </a:r>
            <a:r>
              <a:rPr lang="en-US" altLang="en-US" sz="2000" b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message modification</a:t>
            </a:r>
          </a:p>
          <a:p>
            <a:pPr marL="342900" indent="-342900" algn="just"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</a:pPr>
            <a:endParaRPr lang="en-US" altLang="en-US" sz="2000" b="1" dirty="0" smtClean="0">
              <a:solidFill>
                <a:srgbClr val="0000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altLang="en-US" sz="2000" b="1" dirty="0" smtClean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Man-in-the-middle </a:t>
            </a:r>
            <a:r>
              <a:rPr lang="en-US" altLang="en-US" sz="2000" b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attack</a:t>
            </a:r>
          </a:p>
          <a:p>
            <a:pPr marL="714375" lvl="1" indent="-171450" algn="just"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Intruder sits in data flow, masquerading as sender to receiver and vice versa</a:t>
            </a:r>
          </a:p>
          <a:p>
            <a:pPr marL="342900" indent="-342900" algn="just"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</a:pPr>
            <a:endParaRPr lang="en-US" altLang="en-US" sz="2000" b="1" dirty="0" smtClean="0">
              <a:solidFill>
                <a:srgbClr val="0000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altLang="en-US" sz="2000" b="1" dirty="0" smtClean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Session </a:t>
            </a:r>
            <a:r>
              <a:rPr lang="en-US" altLang="en-US" sz="2000" b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hijacking</a:t>
            </a:r>
          </a:p>
          <a:p>
            <a:pPr marL="714375" lvl="1" indent="-171450" algn="just"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Intercept an already-established session to bypass authentication</a:t>
            </a:r>
          </a:p>
          <a:p>
            <a:pPr marL="342900" indent="-342900" algn="just"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</a:pPr>
            <a:endParaRPr lang="en-US" altLang="en-US" sz="2000" b="1" dirty="0" smtClean="0">
              <a:solidFill>
                <a:srgbClr val="0000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altLang="en-US" sz="2000" b="1" dirty="0" smtClean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Privilege </a:t>
            </a:r>
            <a:r>
              <a:rPr lang="en-US" altLang="en-US" sz="2000" b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escalation</a:t>
            </a:r>
          </a:p>
          <a:p>
            <a:pPr marL="714375" lvl="1" indent="-171450" algn="just"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Common attack type with access beyond what a user or resource is supposed to have</a:t>
            </a:r>
          </a:p>
        </p:txBody>
      </p:sp>
    </p:spTree>
    <p:extLst>
      <p:ext uri="{BB962C8B-B14F-4D97-AF65-F5344CB8AC3E}">
        <p14:creationId xmlns:p14="http://schemas.microsoft.com/office/powerpoint/2010/main" val="3921459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"/>
          <p:cNvSpPr txBox="1"/>
          <p:nvPr/>
        </p:nvSpPr>
        <p:spPr>
          <a:xfrm>
            <a:off x="95706" y="476475"/>
            <a:ext cx="12599999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 smtClean="0">
                <a:solidFill>
                  <a:srgbClr val="0000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Implementing Security Defenses</a:t>
            </a:r>
            <a:endParaRPr sz="3200" b="1" dirty="0">
              <a:solidFill>
                <a:srgbClr val="00006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Oval 1"/>
          <p:cNvSpPr/>
          <p:nvPr/>
        </p:nvSpPr>
        <p:spPr>
          <a:xfrm>
            <a:off x="2797894" y="1198367"/>
            <a:ext cx="7195622" cy="56263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wrap="none">
            <a:spAutoFit/>
          </a:bodyPr>
          <a:lstStyle/>
          <a:p>
            <a:pPr algn="ctr"/>
            <a:r>
              <a:rPr lang="en-US" altLang="en-US" sz="2000" b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Firewalling to Protect Systems and Networks</a:t>
            </a:r>
            <a:endParaRPr lang="en-PH" sz="2000" b="1" dirty="0">
              <a:solidFill>
                <a:srgbClr val="0000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792457" y="1979614"/>
            <a:ext cx="11206496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20000"/>
              </a:lnSpc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network </a:t>
            </a:r>
            <a:r>
              <a:rPr lang="en-US" altLang="en-US" sz="2000" b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firewall</a:t>
            </a: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 placed between trusted and untrusted hosts</a:t>
            </a:r>
          </a:p>
          <a:p>
            <a:pPr marL="895350" lvl="1" indent="-352425" algn="just">
              <a:lnSpc>
                <a:spcPct val="120000"/>
              </a:lnSpc>
              <a:buClr>
                <a:schemeClr val="accent2">
                  <a:lumMod val="75000"/>
                </a:schemeClr>
              </a:buClr>
              <a:buFont typeface="Courier New" panose="02070309020205020404" pitchFamily="49" charset="0"/>
              <a:buChar char="o"/>
            </a:pP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firewall limits network access between these two </a:t>
            </a:r>
            <a:r>
              <a:rPr lang="en-US" altLang="en-US" sz="2000" b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security domains</a:t>
            </a:r>
            <a:endParaRPr lang="en-US" altLang="en-US" sz="2000" dirty="0">
              <a:solidFill>
                <a:srgbClr val="0000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20000"/>
              </a:lnSpc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Can be tunneled or spoofed</a:t>
            </a:r>
          </a:p>
          <a:p>
            <a:pPr marL="895350" lvl="1" indent="-333375" algn="just">
              <a:lnSpc>
                <a:spcPct val="120000"/>
              </a:lnSpc>
              <a:buClr>
                <a:schemeClr val="accent2">
                  <a:lumMod val="75000"/>
                </a:schemeClr>
              </a:buClr>
              <a:buFont typeface="Courier New" panose="02070309020205020404" pitchFamily="49" charset="0"/>
              <a:buChar char="o"/>
            </a:pP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Tunneling allows disallowed protocol to travel within allowed protocol (i.e., telnet inside of HTTP)</a:t>
            </a:r>
          </a:p>
          <a:p>
            <a:pPr marL="895350" lvl="1" indent="-333375" algn="just">
              <a:lnSpc>
                <a:spcPct val="120000"/>
              </a:lnSpc>
              <a:buClr>
                <a:schemeClr val="accent2">
                  <a:lumMod val="75000"/>
                </a:schemeClr>
              </a:buClr>
              <a:buFont typeface="Courier New" panose="02070309020205020404" pitchFamily="49" charset="0"/>
              <a:buChar char="o"/>
            </a:pP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Firewall rules typically based on host name or IP address which can be spoofed</a:t>
            </a:r>
          </a:p>
          <a:p>
            <a:pPr marL="342900" indent="-342900" algn="just">
              <a:lnSpc>
                <a:spcPct val="120000"/>
              </a:lnSpc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altLang="en-US" sz="2000" b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Personal firewall</a:t>
            </a: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 software layer on given host</a:t>
            </a:r>
          </a:p>
          <a:p>
            <a:pPr marL="895350" lvl="1" indent="-352425" algn="just">
              <a:lnSpc>
                <a:spcPct val="120000"/>
              </a:lnSpc>
              <a:buClr>
                <a:schemeClr val="accent2">
                  <a:lumMod val="75000"/>
                </a:schemeClr>
              </a:buClr>
              <a:buFont typeface="Courier New" panose="02070309020205020404" pitchFamily="49" charset="0"/>
              <a:buChar char="o"/>
            </a:pP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Can monitor / limit traffic to and from the host</a:t>
            </a:r>
          </a:p>
          <a:p>
            <a:pPr marL="342900" indent="-342900" algn="just">
              <a:lnSpc>
                <a:spcPct val="120000"/>
              </a:lnSpc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altLang="en-US" sz="2000" b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Application proxy firewall</a:t>
            </a: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understands application protocol and can control them (i.e., SMTP)</a:t>
            </a:r>
          </a:p>
          <a:p>
            <a:pPr marL="342900" indent="-342900" algn="just">
              <a:lnSpc>
                <a:spcPct val="120000"/>
              </a:lnSpc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altLang="en-US" sz="2000" b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System-call firewall</a:t>
            </a: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monitors all important system calls and apply rules to them (i.e., this program can execute that system call)</a:t>
            </a:r>
            <a:endParaRPr lang="en-PH" sz="2000" dirty="0">
              <a:solidFill>
                <a:srgbClr val="0000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2019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"/>
          <p:cNvSpPr txBox="1"/>
          <p:nvPr/>
        </p:nvSpPr>
        <p:spPr>
          <a:xfrm>
            <a:off x="95706" y="476475"/>
            <a:ext cx="12599999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 smtClean="0">
                <a:solidFill>
                  <a:srgbClr val="0000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Implementing Security Defenses</a:t>
            </a:r>
            <a:endParaRPr sz="3200" b="1" dirty="0">
              <a:solidFill>
                <a:srgbClr val="00006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Oval 1"/>
          <p:cNvSpPr/>
          <p:nvPr/>
        </p:nvSpPr>
        <p:spPr>
          <a:xfrm>
            <a:off x="1594190" y="1189137"/>
            <a:ext cx="9603028" cy="56263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wrap="none">
            <a:spAutoFit/>
          </a:bodyPr>
          <a:lstStyle/>
          <a:p>
            <a:pPr algn="ctr"/>
            <a:r>
              <a:rPr lang="en-US" altLang="en-US" sz="2000" b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Network Security Through  Domain Separation Via Firewall</a:t>
            </a:r>
            <a:endParaRPr lang="en-PH" sz="2000" b="1" dirty="0">
              <a:solidFill>
                <a:srgbClr val="0000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0676" y="2066925"/>
            <a:ext cx="6790055" cy="41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71115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"/>
          <p:cNvSpPr txBox="1"/>
          <p:nvPr/>
        </p:nvSpPr>
        <p:spPr>
          <a:xfrm>
            <a:off x="95706" y="476475"/>
            <a:ext cx="12599999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 smtClean="0">
                <a:solidFill>
                  <a:srgbClr val="0000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Implementing Security Defenses</a:t>
            </a:r>
            <a:endParaRPr sz="3200" b="1" dirty="0">
              <a:solidFill>
                <a:srgbClr val="00006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Oval 1"/>
          <p:cNvSpPr/>
          <p:nvPr/>
        </p:nvSpPr>
        <p:spPr>
          <a:xfrm>
            <a:off x="3635301" y="1198662"/>
            <a:ext cx="5520805" cy="56263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wrap="none">
            <a:spAutoFit/>
          </a:bodyPr>
          <a:lstStyle/>
          <a:p>
            <a:pPr algn="ctr"/>
            <a:r>
              <a:rPr lang="en-US" altLang="en-US" sz="2000" b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Computer Security Classifications</a:t>
            </a:r>
            <a:endParaRPr lang="en-PH" sz="2000" b="1" dirty="0">
              <a:solidFill>
                <a:srgbClr val="0000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490328" y="1950244"/>
            <a:ext cx="9810750" cy="4191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U.S. Department of Defense outlines four divisions of computer security: </a:t>
            </a:r>
            <a:r>
              <a:rPr lang="en-US" altLang="en-US" sz="2000" b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en-US" sz="2000" b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en-US" sz="2000" b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and </a:t>
            </a:r>
            <a:r>
              <a:rPr lang="en-US" altLang="en-US" sz="2000" b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endParaRPr lang="en-US" altLang="en-US" sz="2000" dirty="0">
              <a:solidFill>
                <a:srgbClr val="0000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altLang="en-US" sz="2000" b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 Minimal security</a:t>
            </a:r>
          </a:p>
          <a:p>
            <a:pPr marL="342900" indent="-342900" algn="just">
              <a:lnSpc>
                <a:spcPct val="150000"/>
              </a:lnSpc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altLang="en-US" sz="2000" b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 Provides discretionary protection through auditing</a:t>
            </a:r>
          </a:p>
          <a:p>
            <a:pPr marL="895350" lvl="1" indent="-352425" algn="just">
              <a:lnSpc>
                <a:spcPct val="150000"/>
              </a:lnSpc>
              <a:buClr>
                <a:schemeClr val="accent2">
                  <a:lumMod val="75000"/>
                </a:schemeClr>
              </a:buClr>
              <a:buFont typeface="Courier New" panose="02070309020205020404" pitchFamily="49" charset="0"/>
              <a:buChar char="o"/>
            </a:pP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Divided into </a:t>
            </a:r>
            <a:r>
              <a:rPr lang="en-US" altLang="en-US" sz="2000" b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C1</a:t>
            </a: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altLang="en-US" sz="2000" b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C2</a:t>
            </a:r>
            <a:endParaRPr lang="en-US" altLang="en-US" sz="2000" dirty="0">
              <a:solidFill>
                <a:srgbClr val="0000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57300" lvl="2" indent="-180975" algn="just">
              <a:lnSpc>
                <a:spcPct val="150000"/>
              </a:lnSpc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altLang="en-US" sz="2000" b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C1</a:t>
            </a: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identifies cooperating users with the same level of protection</a:t>
            </a:r>
          </a:p>
          <a:p>
            <a:pPr marL="1257300" lvl="2" indent="-180975" algn="just">
              <a:lnSpc>
                <a:spcPct val="150000"/>
              </a:lnSpc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altLang="en-US" sz="2000" b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C2</a:t>
            </a: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allows user-level access control</a:t>
            </a:r>
          </a:p>
          <a:p>
            <a:pPr marL="342900" indent="-342900" algn="just">
              <a:lnSpc>
                <a:spcPct val="150000"/>
              </a:lnSpc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altLang="en-US" sz="2000" b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 All the properties of </a:t>
            </a:r>
            <a:r>
              <a:rPr lang="en-US" altLang="en-US" sz="2000" b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however each object may have unique sensitivity labels</a:t>
            </a:r>
          </a:p>
          <a:p>
            <a:pPr marL="895350" lvl="1" indent="-352425" algn="just">
              <a:lnSpc>
                <a:spcPct val="150000"/>
              </a:lnSpc>
              <a:buClr>
                <a:schemeClr val="accent2">
                  <a:lumMod val="75000"/>
                </a:schemeClr>
              </a:buClr>
              <a:buFont typeface="Courier New" panose="02070309020205020404" pitchFamily="49" charset="0"/>
              <a:buChar char="o"/>
            </a:pP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Divided into </a:t>
            </a:r>
            <a:r>
              <a:rPr lang="en-US" altLang="en-US" sz="2000" b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B1</a:t>
            </a: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en-US" sz="2000" b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B2</a:t>
            </a: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and </a:t>
            </a:r>
            <a:r>
              <a:rPr lang="en-US" altLang="en-US" sz="2000" b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B3</a:t>
            </a:r>
          </a:p>
          <a:p>
            <a:pPr marL="342900" indent="-342900" algn="just">
              <a:lnSpc>
                <a:spcPct val="150000"/>
              </a:lnSpc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altLang="en-US" sz="2000" b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 Uses formal design and verification techniques to ensure security</a:t>
            </a:r>
            <a:endParaRPr lang="en-PH" sz="2000" dirty="0">
              <a:solidFill>
                <a:srgbClr val="0000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8191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>
          <a:xfrm>
            <a:off x="3884383" y="1191042"/>
            <a:ext cx="5022644" cy="56263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wrap="none">
            <a:spAutoFit/>
          </a:bodyPr>
          <a:lstStyle/>
          <a:p>
            <a:pPr algn="ctr"/>
            <a:r>
              <a:rPr lang="en-US" altLang="en-US" sz="2000" b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Security Defenses Summarized</a:t>
            </a:r>
            <a:endParaRPr lang="en-PH" sz="2000" b="1" dirty="0">
              <a:solidFill>
                <a:srgbClr val="0000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Google Shape;82;p2"/>
          <p:cNvSpPr txBox="1"/>
          <p:nvPr/>
        </p:nvSpPr>
        <p:spPr>
          <a:xfrm>
            <a:off x="95706" y="476475"/>
            <a:ext cx="12599999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 smtClean="0">
                <a:solidFill>
                  <a:srgbClr val="0000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Implementing Security Defenses</a:t>
            </a:r>
            <a:endParaRPr sz="3200" b="1" dirty="0">
              <a:solidFill>
                <a:srgbClr val="00006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08320" y="1950139"/>
            <a:ext cx="11974769" cy="4122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20000"/>
              </a:lnSpc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  <a:defRPr/>
            </a:pPr>
            <a:r>
              <a:rPr 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By applying appropriate layers of defense, we can keep systems safe from all but the most persistent attackers. </a:t>
            </a:r>
            <a:endParaRPr lang="en-US" sz="2000" dirty="0" smtClean="0">
              <a:solidFill>
                <a:srgbClr val="0000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20000"/>
              </a:lnSpc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  <a:defRPr/>
            </a:pPr>
            <a:r>
              <a:rPr lang="en-US" sz="2000" dirty="0" smtClean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</a:t>
            </a:r>
            <a:r>
              <a:rPr 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summary, these layers may include the following:</a:t>
            </a:r>
          </a:p>
          <a:p>
            <a:pPr marL="895350" lvl="1" indent="-352425" algn="just">
              <a:lnSpc>
                <a:spcPct val="120000"/>
              </a:lnSpc>
              <a:buClr>
                <a:schemeClr val="accent2">
                  <a:lumMod val="75000"/>
                </a:schemeClr>
              </a:buClr>
              <a:buFont typeface="Courier New" panose="02070309020205020404" pitchFamily="49" charset="0"/>
              <a:buChar char="o"/>
              <a:defRPr/>
            </a:pPr>
            <a:r>
              <a:rPr 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Educate users about safe </a:t>
            </a:r>
            <a:r>
              <a:rPr lang="en-US" sz="2000" dirty="0" smtClean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computing — don’t </a:t>
            </a:r>
            <a:r>
              <a:rPr 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attach devices of unknown origin to the computer, don’t share passwords, use strong passwords, avoid falling for social engineering appeals, realize that an e-mail is not necessarily a private communication, and so on</a:t>
            </a:r>
          </a:p>
          <a:p>
            <a:pPr marL="895350" lvl="1" indent="-352425" algn="just">
              <a:lnSpc>
                <a:spcPct val="120000"/>
              </a:lnSpc>
              <a:buClr>
                <a:schemeClr val="accent2">
                  <a:lumMod val="75000"/>
                </a:schemeClr>
              </a:buClr>
              <a:buFont typeface="Courier New" panose="02070309020205020404" pitchFamily="49" charset="0"/>
              <a:buChar char="o"/>
              <a:defRPr/>
            </a:pPr>
            <a:r>
              <a:rPr 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Educate users about how to prevent phishing </a:t>
            </a:r>
            <a:r>
              <a:rPr lang="en-US" sz="2000" dirty="0" smtClean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attacks — don’t </a:t>
            </a:r>
            <a:r>
              <a:rPr 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click on email attachments or links from unknown (or even known) senders; authenticate (for example, via a phone call) that a request is legitimate</a:t>
            </a:r>
          </a:p>
          <a:p>
            <a:pPr marL="895350" lvl="1" indent="-352425" algn="just">
              <a:lnSpc>
                <a:spcPct val="120000"/>
              </a:lnSpc>
              <a:buClr>
                <a:schemeClr val="accent2">
                  <a:lumMod val="75000"/>
                </a:schemeClr>
              </a:buClr>
              <a:buFont typeface="Courier New" panose="02070309020205020404" pitchFamily="49" charset="0"/>
              <a:buChar char="o"/>
              <a:defRPr/>
            </a:pPr>
            <a:r>
              <a:rPr 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secure communication when possible</a:t>
            </a:r>
          </a:p>
          <a:p>
            <a:pPr marL="895350" lvl="1" indent="-352425" algn="just">
              <a:lnSpc>
                <a:spcPct val="120000"/>
              </a:lnSpc>
              <a:buClr>
                <a:schemeClr val="accent2">
                  <a:lumMod val="75000"/>
                </a:schemeClr>
              </a:buClr>
              <a:buFont typeface="Courier New" panose="02070309020205020404" pitchFamily="49" charset="0"/>
              <a:buChar char="o"/>
              <a:defRPr/>
            </a:pPr>
            <a:r>
              <a:rPr 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Physically protect computer hardware</a:t>
            </a:r>
          </a:p>
          <a:p>
            <a:pPr marL="895350" lvl="1" indent="-352425" algn="just">
              <a:lnSpc>
                <a:spcPct val="120000"/>
              </a:lnSpc>
              <a:buClr>
                <a:schemeClr val="accent2">
                  <a:lumMod val="75000"/>
                </a:schemeClr>
              </a:buClr>
              <a:buFont typeface="Courier New" panose="02070309020205020404" pitchFamily="49" charset="0"/>
              <a:buChar char="o"/>
              <a:defRPr/>
            </a:pPr>
            <a:r>
              <a:rPr 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Configure the operating system to minimize the attack surface; disable all unused services</a:t>
            </a:r>
          </a:p>
          <a:p>
            <a:pPr marL="895350" lvl="1" indent="-352425" algn="just">
              <a:lnSpc>
                <a:spcPct val="120000"/>
              </a:lnSpc>
              <a:buClr>
                <a:schemeClr val="accent2">
                  <a:lumMod val="75000"/>
                </a:schemeClr>
              </a:buClr>
              <a:buFont typeface="Courier New" panose="02070309020205020404" pitchFamily="49" charset="0"/>
              <a:buChar char="o"/>
              <a:defRPr/>
            </a:pPr>
            <a:r>
              <a:rPr 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Configure system daemons, privileges applications, and services to be as secure as possible</a:t>
            </a:r>
          </a:p>
        </p:txBody>
      </p:sp>
    </p:spTree>
    <p:extLst>
      <p:ext uri="{BB962C8B-B14F-4D97-AF65-F5344CB8AC3E}">
        <p14:creationId xmlns:p14="http://schemas.microsoft.com/office/powerpoint/2010/main" val="362745182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28355" y="1912829"/>
            <a:ext cx="1093470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1" indent="-342900" algn="just">
              <a:lnSpc>
                <a:spcPct val="120000"/>
              </a:lnSpc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modern hardware and software, as they are likely to have up-to-date security features</a:t>
            </a:r>
          </a:p>
          <a:p>
            <a:pPr marL="342900" lvl="1" indent="-342900" algn="just">
              <a:lnSpc>
                <a:spcPct val="120000"/>
              </a:lnSpc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Keep systems and applications up to date and patched</a:t>
            </a:r>
          </a:p>
          <a:p>
            <a:pPr marL="342900" lvl="1" indent="-342900" algn="just">
              <a:lnSpc>
                <a:spcPct val="120000"/>
              </a:lnSpc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Only run applications from trusted sources (such as those that are code signed)</a:t>
            </a:r>
          </a:p>
          <a:p>
            <a:pPr marL="342900" lvl="1" indent="-342900" algn="just">
              <a:lnSpc>
                <a:spcPct val="120000"/>
              </a:lnSpc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Enable logging and auditing; review the logs periodically, or automate alerts</a:t>
            </a:r>
          </a:p>
          <a:p>
            <a:pPr marL="342900" lvl="1" indent="-342900" algn="just">
              <a:lnSpc>
                <a:spcPct val="120000"/>
              </a:lnSpc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Install and use antivirus software on systems susceptible to viruses, and keep the software up to date</a:t>
            </a:r>
          </a:p>
          <a:p>
            <a:pPr marL="342900" lvl="1" indent="-342900" algn="just">
              <a:lnSpc>
                <a:spcPct val="120000"/>
              </a:lnSpc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strong passwords and passphrases, and don’t record them where they could be found</a:t>
            </a:r>
          </a:p>
          <a:p>
            <a:pPr marL="342900" lvl="1" indent="-342900" algn="just">
              <a:lnSpc>
                <a:spcPct val="120000"/>
              </a:lnSpc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intrusion detection, firewalling, and other network-based protection systems as appropriate</a:t>
            </a:r>
          </a:p>
          <a:p>
            <a:pPr marL="342900" lvl="1" indent="-342900" algn="just">
              <a:lnSpc>
                <a:spcPct val="120000"/>
              </a:lnSpc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important facilities, use periodic vulnerability assessments and other testing methods to test security and response to </a:t>
            </a:r>
            <a:r>
              <a:rPr lang="en-US" altLang="en-US" sz="2000" dirty="0" smtClean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incidents</a:t>
            </a:r>
          </a:p>
          <a:p>
            <a:pPr marL="342900" lvl="1" indent="-342900" algn="just">
              <a:lnSpc>
                <a:spcPct val="120000"/>
              </a:lnSpc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altLang="en-US" sz="2000" dirty="0" smtClean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Encrypt </a:t>
            </a: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mass-storage devices, and consider encrypting important individual files as </a:t>
            </a:r>
            <a:r>
              <a:rPr lang="en-US" altLang="en-US" sz="2000" dirty="0" smtClean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well</a:t>
            </a:r>
          </a:p>
          <a:p>
            <a:pPr marL="342900" lvl="1" indent="-342900" algn="just">
              <a:lnSpc>
                <a:spcPct val="120000"/>
              </a:lnSpc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altLang="en-US" sz="2000" dirty="0" smtClean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Have </a:t>
            </a: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security policy for important systems and facilities, and keep it up to date</a:t>
            </a:r>
          </a:p>
        </p:txBody>
      </p:sp>
      <p:sp>
        <p:nvSpPr>
          <p:cNvPr id="4" name="Google Shape;82;p2"/>
          <p:cNvSpPr txBox="1"/>
          <p:nvPr/>
        </p:nvSpPr>
        <p:spPr>
          <a:xfrm>
            <a:off x="95706" y="476475"/>
            <a:ext cx="12599999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 smtClean="0">
                <a:solidFill>
                  <a:srgbClr val="0000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Implementing Security Defenses</a:t>
            </a:r>
            <a:endParaRPr sz="3200" b="1" dirty="0">
              <a:solidFill>
                <a:srgbClr val="00006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" name="Oval 4"/>
          <p:cNvSpPr/>
          <p:nvPr/>
        </p:nvSpPr>
        <p:spPr>
          <a:xfrm>
            <a:off x="3884383" y="1191042"/>
            <a:ext cx="5022644" cy="56263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wrap="none">
            <a:spAutoFit/>
          </a:bodyPr>
          <a:lstStyle/>
          <a:p>
            <a:pPr algn="ctr"/>
            <a:r>
              <a:rPr lang="en-US" altLang="en-US" sz="2000" b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Security Defenses Summarized</a:t>
            </a:r>
            <a:endParaRPr lang="en-PH" sz="2000" b="1" dirty="0">
              <a:solidFill>
                <a:srgbClr val="0000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377563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"/>
          <p:cNvSpPr txBox="1"/>
          <p:nvPr/>
        </p:nvSpPr>
        <p:spPr>
          <a:xfrm>
            <a:off x="95706" y="476475"/>
            <a:ext cx="12599999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 smtClean="0">
                <a:solidFill>
                  <a:srgbClr val="0000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 Example: Windows 10</a:t>
            </a:r>
            <a:endParaRPr sz="3200" b="1" dirty="0">
              <a:solidFill>
                <a:srgbClr val="00006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994863" y="1325196"/>
            <a:ext cx="10801683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Security is based on </a:t>
            </a:r>
            <a:r>
              <a:rPr lang="en-US" altLang="en-US" sz="2000" b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 accounts</a:t>
            </a:r>
          </a:p>
          <a:p>
            <a:pPr marL="895350" lvl="1" indent="-352425" algn="just">
              <a:lnSpc>
                <a:spcPct val="150000"/>
              </a:lnSpc>
              <a:buClr>
                <a:schemeClr val="accent2">
                  <a:lumMod val="75000"/>
                </a:schemeClr>
              </a:buClr>
              <a:buFont typeface="Courier New" panose="02070309020205020404" pitchFamily="49" charset="0"/>
              <a:buChar char="o"/>
            </a:pP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Each user has unique security ID</a:t>
            </a:r>
          </a:p>
          <a:p>
            <a:pPr marL="895350" lvl="1" indent="-352425" algn="just">
              <a:lnSpc>
                <a:spcPct val="150000"/>
              </a:lnSpc>
              <a:buClr>
                <a:schemeClr val="accent2">
                  <a:lumMod val="75000"/>
                </a:schemeClr>
              </a:buClr>
              <a:buFont typeface="Courier New" panose="02070309020205020404" pitchFamily="49" charset="0"/>
              <a:buChar char="o"/>
            </a:pP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Login to ID creates </a:t>
            </a:r>
            <a:r>
              <a:rPr lang="en-US" altLang="en-US" sz="2000" b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security access token</a:t>
            </a:r>
          </a:p>
          <a:p>
            <a:pPr marL="1257300" lvl="2" indent="-180975" algn="just">
              <a:lnSpc>
                <a:spcPct val="150000"/>
              </a:lnSpc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Includes security ID for user, for user</a:t>
            </a:r>
            <a:r>
              <a:rPr lang="ja-JP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’</a:t>
            </a:r>
            <a:r>
              <a:rPr lang="en-US" altLang="ja-JP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 groups, and special privileges</a:t>
            </a:r>
          </a:p>
          <a:p>
            <a:pPr marL="1257300" lvl="2" indent="-180975" algn="just">
              <a:lnSpc>
                <a:spcPct val="150000"/>
              </a:lnSpc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Every process gets copy of token</a:t>
            </a:r>
          </a:p>
          <a:p>
            <a:pPr marL="1257300" lvl="2" indent="-180975" algn="just">
              <a:lnSpc>
                <a:spcPct val="150000"/>
              </a:lnSpc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 checks token to determine if access allowed or denied</a:t>
            </a:r>
          </a:p>
          <a:p>
            <a:pPr marL="342900" indent="-342900" algn="just">
              <a:lnSpc>
                <a:spcPct val="150000"/>
              </a:lnSpc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Uses a </a:t>
            </a:r>
            <a:r>
              <a:rPr lang="en-US" altLang="en-US" sz="2000" b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subject</a:t>
            </a: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model to ensure access security</a:t>
            </a:r>
          </a:p>
          <a:p>
            <a:pPr marL="895350" lvl="1" indent="-352425" algn="just">
              <a:lnSpc>
                <a:spcPct val="150000"/>
              </a:lnSpc>
              <a:buClr>
                <a:schemeClr val="accent2">
                  <a:lumMod val="75000"/>
                </a:schemeClr>
              </a:buClr>
              <a:buFont typeface="Courier New" panose="02070309020205020404" pitchFamily="49" charset="0"/>
              <a:buChar char="o"/>
            </a:pP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subject tracks and manages permissions for each program that a user runs</a:t>
            </a:r>
          </a:p>
          <a:p>
            <a:pPr marL="342900" indent="-342900" algn="just">
              <a:lnSpc>
                <a:spcPct val="150000"/>
              </a:lnSpc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Each object in Windows has a security attribute defined by a security descriptor</a:t>
            </a:r>
          </a:p>
          <a:p>
            <a:pPr marL="895350" lvl="1" indent="-352425" algn="just">
              <a:lnSpc>
                <a:spcPct val="150000"/>
              </a:lnSpc>
              <a:buClr>
                <a:schemeClr val="accent2">
                  <a:lumMod val="75000"/>
                </a:schemeClr>
              </a:buClr>
              <a:buFont typeface="Courier New" panose="02070309020205020404" pitchFamily="49" charset="0"/>
              <a:buChar char="o"/>
            </a:pP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example, a file has a </a:t>
            </a:r>
            <a:r>
              <a:rPr lang="en-US" altLang="en-US" sz="2000" b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security descriptor </a:t>
            </a: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that indicates the access permissions for all users</a:t>
            </a:r>
          </a:p>
        </p:txBody>
      </p:sp>
    </p:spTree>
    <p:extLst>
      <p:ext uri="{BB962C8B-B14F-4D97-AF65-F5344CB8AC3E}">
        <p14:creationId xmlns:p14="http://schemas.microsoft.com/office/powerpoint/2010/main" val="171382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"/>
          <p:cNvSpPr txBox="1"/>
          <p:nvPr/>
        </p:nvSpPr>
        <p:spPr>
          <a:xfrm>
            <a:off x="95706" y="476475"/>
            <a:ext cx="12599999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 smtClean="0">
                <a:solidFill>
                  <a:srgbClr val="0000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 Example: Windows 10</a:t>
            </a:r>
            <a:endParaRPr sz="3200" b="1" dirty="0">
              <a:solidFill>
                <a:srgbClr val="00006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14030" y="1493729"/>
            <a:ext cx="1156335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altLang="en-US" sz="2000" b="1" dirty="0" smtClean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Windows</a:t>
            </a:r>
            <a:r>
              <a:rPr lang="en-US" altLang="en-US" sz="2000" dirty="0" smtClean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added mandatory integrity controls – assigns </a:t>
            </a:r>
            <a:r>
              <a:rPr lang="en-US" altLang="en-US" sz="2000" b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integrity label </a:t>
            </a: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each securable object and subject</a:t>
            </a:r>
          </a:p>
          <a:p>
            <a:pPr marL="895350" lvl="1" indent="-352425" algn="just">
              <a:lnSpc>
                <a:spcPct val="150000"/>
              </a:lnSpc>
              <a:buClr>
                <a:schemeClr val="accent2">
                  <a:lumMod val="75000"/>
                </a:schemeClr>
              </a:buClr>
              <a:buFont typeface="Courier New" panose="02070309020205020404" pitchFamily="49" charset="0"/>
              <a:buChar char="o"/>
            </a:pP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Subject must have access requested in discretionary access-control list to gain access to object</a:t>
            </a:r>
          </a:p>
          <a:p>
            <a:pPr marL="342900" indent="-342900" algn="just">
              <a:lnSpc>
                <a:spcPct val="150000"/>
              </a:lnSpc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Security attributes described by </a:t>
            </a:r>
            <a:r>
              <a:rPr lang="en-US" altLang="en-US" sz="2000" b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security descriptor</a:t>
            </a:r>
          </a:p>
          <a:p>
            <a:pPr marL="895350" lvl="1" indent="-352425" algn="just">
              <a:lnSpc>
                <a:spcPct val="150000"/>
              </a:lnSpc>
              <a:buClr>
                <a:schemeClr val="accent2">
                  <a:lumMod val="75000"/>
                </a:schemeClr>
              </a:buClr>
              <a:buFont typeface="Courier New" panose="02070309020205020404" pitchFamily="49" charset="0"/>
              <a:buChar char="o"/>
            </a:pP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Owner ID, group security ID, discretionary access-control list, system access-control list</a:t>
            </a:r>
          </a:p>
          <a:p>
            <a:pPr marL="342900" indent="-342900" algn="just">
              <a:lnSpc>
                <a:spcPct val="150000"/>
              </a:lnSpc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altLang="en-US" sz="2000" b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Objects</a:t>
            </a: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are either </a:t>
            </a:r>
            <a:r>
              <a:rPr lang="en-US" altLang="en-US" sz="2000" b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container objects </a:t>
            </a: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(containing other objects, for </a:t>
            </a:r>
            <a:r>
              <a:rPr lang="en-US" altLang="en-US" sz="2000" dirty="0" smtClean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example, </a:t>
            </a: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altLang="en-US" sz="2000" b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file system directory</a:t>
            </a: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or </a:t>
            </a:r>
            <a:r>
              <a:rPr lang="en-US" altLang="en-US" sz="2000" b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noncontainer objects</a:t>
            </a:r>
          </a:p>
          <a:p>
            <a:pPr marL="895350" lvl="1" indent="-352425" algn="just">
              <a:lnSpc>
                <a:spcPct val="150000"/>
              </a:lnSpc>
              <a:buClr>
                <a:schemeClr val="accent2">
                  <a:lumMod val="75000"/>
                </a:schemeClr>
              </a:buClr>
              <a:buFont typeface="Courier New" panose="02070309020205020404" pitchFamily="49" charset="0"/>
              <a:buChar char="o"/>
            </a:pP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By default an object created in a container inherits permissions from the parent object</a:t>
            </a:r>
          </a:p>
          <a:p>
            <a:pPr marL="342900" indent="-342900" algn="just">
              <a:lnSpc>
                <a:spcPct val="150000"/>
              </a:lnSpc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Some </a:t>
            </a:r>
            <a:r>
              <a:rPr lang="en-US" altLang="en-US" sz="2000" b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Win 10 security challenges </a:t>
            </a: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 from security settings being weak by default, the number of services included in a Win 10 system, and the number of applications typically installed on a Win 10 system</a:t>
            </a:r>
          </a:p>
        </p:txBody>
      </p:sp>
    </p:spTree>
    <p:extLst>
      <p:ext uri="{BB962C8B-B14F-4D97-AF65-F5344CB8AC3E}">
        <p14:creationId xmlns:p14="http://schemas.microsoft.com/office/powerpoint/2010/main" val="2983331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689543" y="464697"/>
            <a:ext cx="1143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CS 3104 – OPERATING SYSTEMS</a:t>
            </a:r>
            <a:endParaRPr lang="en-US" sz="4800" b="1" dirty="0">
              <a:solidFill>
                <a:srgbClr val="0000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02614" y="3652696"/>
            <a:ext cx="1074583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solidFill>
                  <a:srgbClr val="8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 of Chapter 16</a:t>
            </a:r>
          </a:p>
          <a:p>
            <a:pPr algn="ctr"/>
            <a:r>
              <a:rPr lang="en-US" sz="4000" b="1" dirty="0" smtClean="0">
                <a:solidFill>
                  <a:srgbClr val="8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Security</a:t>
            </a:r>
            <a:endParaRPr lang="en-US" sz="4000" b="1" dirty="0">
              <a:solidFill>
                <a:srgbClr val="8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3155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"/>
          <p:cNvSpPr txBox="1"/>
          <p:nvPr/>
        </p:nvSpPr>
        <p:spPr>
          <a:xfrm>
            <a:off x="95706" y="476475"/>
            <a:ext cx="12599999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 smtClean="0">
                <a:solidFill>
                  <a:srgbClr val="0000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Security Problem</a:t>
            </a:r>
            <a:endParaRPr sz="3200" b="1" dirty="0">
              <a:solidFill>
                <a:srgbClr val="00006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" name="Oval 2"/>
          <p:cNvSpPr/>
          <p:nvPr/>
        </p:nvSpPr>
        <p:spPr>
          <a:xfrm>
            <a:off x="4178053" y="1186674"/>
            <a:ext cx="4435304" cy="56263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en-US" sz="2000" b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Security Measure Levels</a:t>
            </a:r>
            <a:endParaRPr lang="en-PH" sz="2000" b="1" dirty="0">
              <a:solidFill>
                <a:srgbClr val="0000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994864" y="1804757"/>
            <a:ext cx="10801682" cy="44781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altLang="en-US" sz="19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Impossible to have absolute security, but make cost to perpetrator sufficiently high to deter most intruders</a:t>
            </a:r>
          </a:p>
          <a:p>
            <a:pPr marL="342900" indent="-342900" algn="just"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</a:pPr>
            <a:endParaRPr lang="en-US" altLang="en-US" sz="1900" b="1" dirty="0" smtClean="0">
              <a:solidFill>
                <a:srgbClr val="0000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altLang="en-US" sz="1900" b="1" dirty="0" smtClean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Security</a:t>
            </a:r>
            <a:r>
              <a:rPr lang="en-US" altLang="en-US" sz="1900" dirty="0" smtClean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9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must occur </a:t>
            </a:r>
            <a:r>
              <a:rPr lang="en-US" altLang="en-US" sz="1900" b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 four levels </a:t>
            </a:r>
            <a:r>
              <a:rPr lang="en-US" altLang="en-US" sz="19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be effective:</a:t>
            </a:r>
          </a:p>
          <a:p>
            <a:pPr marL="895350" lvl="1" indent="-352425" algn="just">
              <a:buClr>
                <a:schemeClr val="accent2">
                  <a:lumMod val="75000"/>
                </a:schemeClr>
              </a:buClr>
              <a:buFont typeface="Courier New" panose="02070309020205020404" pitchFamily="49" charset="0"/>
              <a:buChar char="o"/>
            </a:pPr>
            <a:r>
              <a:rPr lang="en-US" altLang="en-US" sz="1900" b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Physical</a:t>
            </a:r>
          </a:p>
          <a:p>
            <a:pPr marL="1257300" lvl="2" indent="-180975" algn="just"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altLang="en-US" sz="19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centers, servers, connected terminals</a:t>
            </a:r>
          </a:p>
          <a:p>
            <a:pPr marL="895350" lvl="1" indent="-352425" algn="just">
              <a:buClr>
                <a:schemeClr val="accent2">
                  <a:lumMod val="75000"/>
                </a:schemeClr>
              </a:buClr>
              <a:buFont typeface="Courier New" panose="02070309020205020404" pitchFamily="49" charset="0"/>
              <a:buChar char="o"/>
            </a:pPr>
            <a:r>
              <a:rPr lang="en-US" altLang="en-US" sz="1900" b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Application</a:t>
            </a:r>
          </a:p>
          <a:p>
            <a:pPr marL="1257300" lvl="2" indent="-180975" algn="just"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altLang="en-US" sz="19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Benign or malicious apps can cause security problems</a:t>
            </a:r>
          </a:p>
          <a:p>
            <a:pPr marL="895350" lvl="1" indent="-352425" algn="just">
              <a:buClr>
                <a:schemeClr val="accent2">
                  <a:lumMod val="75000"/>
                </a:schemeClr>
              </a:buClr>
              <a:buFont typeface="Courier New" panose="02070309020205020404" pitchFamily="49" charset="0"/>
              <a:buChar char="o"/>
            </a:pPr>
            <a:r>
              <a:rPr lang="en-US" altLang="en-US" sz="1900" b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Operating System</a:t>
            </a:r>
          </a:p>
          <a:p>
            <a:pPr marL="1257300" lvl="2" indent="-180975" algn="just"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altLang="en-US" sz="19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Protection mechanisms, debugging</a:t>
            </a:r>
          </a:p>
          <a:p>
            <a:pPr marL="895350" lvl="1" indent="-352425" algn="just">
              <a:buClr>
                <a:schemeClr val="accent2">
                  <a:lumMod val="75000"/>
                </a:schemeClr>
              </a:buClr>
              <a:buFont typeface="Courier New" panose="02070309020205020404" pitchFamily="49" charset="0"/>
              <a:buChar char="o"/>
            </a:pPr>
            <a:r>
              <a:rPr lang="en-US" altLang="en-US" sz="1900" b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Network</a:t>
            </a:r>
          </a:p>
          <a:p>
            <a:pPr marL="1257300" lvl="2" indent="-180975" algn="just"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altLang="en-US" sz="19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Intercepted communications, interruption, DOS</a:t>
            </a:r>
          </a:p>
          <a:p>
            <a:pPr marL="342900" indent="-342900" algn="just"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</a:pPr>
            <a:endParaRPr lang="en-US" altLang="en-US" sz="1900" dirty="0" smtClean="0">
              <a:solidFill>
                <a:srgbClr val="0000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altLang="en-US" sz="1900" dirty="0" smtClean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Security </a:t>
            </a:r>
            <a:r>
              <a:rPr lang="en-US" altLang="en-US" sz="19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 as weak as the weakest link in the chain</a:t>
            </a:r>
          </a:p>
          <a:p>
            <a:pPr marL="342900" indent="-342900" algn="just"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altLang="en-US" sz="19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Humans </a:t>
            </a:r>
            <a:r>
              <a:rPr lang="en-US" altLang="en-US" sz="1900" dirty="0" smtClean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are risks, too (via </a:t>
            </a:r>
            <a:r>
              <a:rPr lang="en-US" altLang="en-US" sz="1900" b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phishing</a:t>
            </a:r>
            <a:r>
              <a:rPr lang="en-US" altLang="en-US" sz="19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altLang="en-US" sz="1900" b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social-engineering</a:t>
            </a:r>
            <a:r>
              <a:rPr lang="en-US" altLang="en-US" sz="19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900" dirty="0" smtClean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attacks)</a:t>
            </a:r>
            <a:endParaRPr lang="en-US" altLang="en-US" sz="1900" dirty="0">
              <a:solidFill>
                <a:srgbClr val="0000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altLang="en-US" sz="19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But can too much security be a problem?</a:t>
            </a:r>
          </a:p>
        </p:txBody>
      </p:sp>
    </p:spTree>
    <p:extLst>
      <p:ext uri="{BB962C8B-B14F-4D97-AF65-F5344CB8AC3E}">
        <p14:creationId xmlns:p14="http://schemas.microsoft.com/office/powerpoint/2010/main" val="1416153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>
          <a:xfrm>
            <a:off x="3839299" y="1341537"/>
            <a:ext cx="5112809" cy="56263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wrap="none">
            <a:spAutoFit/>
          </a:bodyPr>
          <a:lstStyle/>
          <a:p>
            <a:pPr algn="ctr"/>
            <a:r>
              <a:rPr lang="en-US" altLang="en-US" sz="2000" b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Four-layered Model of Security</a:t>
            </a:r>
            <a:endParaRPr lang="en-PH" sz="2000" b="1" dirty="0">
              <a:solidFill>
                <a:srgbClr val="0000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5704" y="2495550"/>
            <a:ext cx="9360000" cy="194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Google Shape;82;p2"/>
          <p:cNvSpPr txBox="1"/>
          <p:nvPr/>
        </p:nvSpPr>
        <p:spPr>
          <a:xfrm>
            <a:off x="95706" y="476475"/>
            <a:ext cx="12599999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 smtClean="0">
                <a:solidFill>
                  <a:srgbClr val="0000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Security Problem</a:t>
            </a:r>
            <a:endParaRPr sz="3200" b="1" dirty="0">
              <a:solidFill>
                <a:srgbClr val="00006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11065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"/>
          <p:cNvSpPr txBox="1"/>
          <p:nvPr/>
        </p:nvSpPr>
        <p:spPr>
          <a:xfrm>
            <a:off x="95706" y="476475"/>
            <a:ext cx="12599999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 smtClean="0">
                <a:solidFill>
                  <a:srgbClr val="0000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Program Threats</a:t>
            </a:r>
            <a:endParaRPr sz="3200" b="1" dirty="0">
              <a:solidFill>
                <a:srgbClr val="00006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313951" y="1604397"/>
            <a:ext cx="10163508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Many variations, many names</a:t>
            </a:r>
          </a:p>
          <a:p>
            <a:pPr marL="342900" indent="-342900"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</a:pPr>
            <a:endParaRPr lang="en-US" altLang="en-US" sz="2000" b="1" dirty="0" smtClean="0">
              <a:solidFill>
                <a:srgbClr val="0000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altLang="en-US" sz="2000" b="1" dirty="0" smtClean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Trojan </a:t>
            </a:r>
            <a:r>
              <a:rPr lang="en-US" altLang="en-US" sz="2000" b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Horse</a:t>
            </a:r>
          </a:p>
          <a:p>
            <a:pPr marL="714375" lvl="1" indent="-171450"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Code segment that misuses its environment</a:t>
            </a:r>
          </a:p>
          <a:p>
            <a:pPr marL="714375" lvl="1" indent="-171450"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Exploits mechanisms for allowing programs written by users to be executed by other users</a:t>
            </a:r>
          </a:p>
          <a:p>
            <a:pPr marL="342900" lvl="1" indent="-342900"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</a:pPr>
            <a:endParaRPr lang="en-US" altLang="en-US" sz="2000" b="1" dirty="0" smtClean="0">
              <a:solidFill>
                <a:srgbClr val="0000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1" indent="-342900"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altLang="en-US" sz="2000" b="1" dirty="0" smtClean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Spyware</a:t>
            </a: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altLang="en-US" sz="2000" b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pop-up browser windows</a:t>
            </a: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altLang="en-US" sz="2000" b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covert channels</a:t>
            </a:r>
          </a:p>
          <a:p>
            <a:pPr marL="714375" lvl="1" indent="-171450"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Up to 80% of spam delivered by spyware-infected systems</a:t>
            </a:r>
          </a:p>
          <a:p>
            <a:pPr marL="342900" indent="-342900"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</a:pPr>
            <a:endParaRPr lang="en-US" altLang="en-US" sz="2000" b="1" dirty="0" smtClean="0">
              <a:solidFill>
                <a:srgbClr val="0000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altLang="en-US" sz="2000" b="1" dirty="0" smtClean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Trap </a:t>
            </a:r>
            <a:r>
              <a:rPr lang="en-US" altLang="en-US" sz="2000" b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Door</a:t>
            </a:r>
          </a:p>
          <a:p>
            <a:pPr marL="714375" lvl="1" indent="-171450"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Specific user identifier or password that circumvents normal security procedures</a:t>
            </a:r>
          </a:p>
          <a:p>
            <a:pPr marL="714375" lvl="1" indent="-171450"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Could be included in a compiler</a:t>
            </a:r>
          </a:p>
          <a:p>
            <a:pPr marL="714375" lvl="1" indent="-171450"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How to detect them?</a:t>
            </a:r>
          </a:p>
        </p:txBody>
      </p:sp>
    </p:spTree>
    <p:extLst>
      <p:ext uri="{BB962C8B-B14F-4D97-AF65-F5344CB8AC3E}">
        <p14:creationId xmlns:p14="http://schemas.microsoft.com/office/powerpoint/2010/main" val="3875073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078207" y="1214557"/>
            <a:ext cx="10634995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20000"/>
              </a:lnSpc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  <a:defRPr/>
            </a:pPr>
            <a:r>
              <a:rPr lang="en-US" altLang="en-US" sz="2000" b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Malware - </a:t>
            </a: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Software designed to exploit, disable, or damage computer</a:t>
            </a:r>
          </a:p>
          <a:p>
            <a:pPr marL="342900" indent="-342900" algn="just">
              <a:lnSpc>
                <a:spcPct val="120000"/>
              </a:lnSpc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  <a:defRPr/>
            </a:pPr>
            <a:r>
              <a:rPr lang="en-US" altLang="en-US" sz="2000" b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Trojan Horse </a:t>
            </a: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 Program that acts in a clandestine manner</a:t>
            </a:r>
          </a:p>
          <a:p>
            <a:pPr marL="342900" lvl="1" indent="-342900" algn="just">
              <a:lnSpc>
                <a:spcPct val="120000"/>
              </a:lnSpc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  <a:defRPr/>
            </a:pPr>
            <a:r>
              <a:rPr lang="en-US" altLang="en-US" sz="2000" b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Spyware </a:t>
            </a: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 Program frequently installed with legitimate software to display adds, capture user data</a:t>
            </a:r>
          </a:p>
          <a:p>
            <a:pPr marL="342900" lvl="1" indent="-342900" algn="just">
              <a:lnSpc>
                <a:spcPct val="120000"/>
              </a:lnSpc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  <a:defRPr/>
            </a:pPr>
            <a:r>
              <a:rPr lang="en-US" altLang="en-US" sz="2000" b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Ransomware</a:t>
            </a: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 locks up data via encryption, demanding payment to unlock it</a:t>
            </a:r>
          </a:p>
          <a:p>
            <a:pPr marL="342900" indent="-342900" algn="just">
              <a:lnSpc>
                <a:spcPct val="120000"/>
              </a:lnSpc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  <a:defRPr/>
            </a:pP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Others include trap doors, logic </a:t>
            </a:r>
            <a:r>
              <a:rPr lang="en-US" altLang="en-US" sz="2000" dirty="0" smtClean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bombs</a:t>
            </a:r>
            <a:endParaRPr lang="en-US" altLang="en-US" sz="2000" dirty="0">
              <a:solidFill>
                <a:srgbClr val="0000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20000"/>
              </a:lnSpc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  <a:defRPr/>
            </a:pP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 try to violate the Principle of Least </a:t>
            </a:r>
            <a:r>
              <a:rPr lang="en-US" altLang="en-US" sz="2000" dirty="0" smtClean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Privilege:</a:t>
            </a:r>
            <a:endParaRPr lang="en-US" altLang="en-US" sz="2000" dirty="0">
              <a:solidFill>
                <a:srgbClr val="0000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Clr>
                <a:schemeClr val="accent2">
                  <a:lumMod val="75000"/>
                </a:schemeClr>
              </a:buClr>
              <a:defRPr/>
            </a:pPr>
            <a:endParaRPr lang="en-US" altLang="en-US" sz="2000" dirty="0">
              <a:solidFill>
                <a:srgbClr val="0000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Clr>
                <a:schemeClr val="accent2">
                  <a:lumMod val="75000"/>
                </a:schemeClr>
              </a:buClr>
              <a:defRPr/>
            </a:pPr>
            <a:endParaRPr lang="en-US" altLang="en-US" sz="2000" dirty="0" smtClean="0">
              <a:solidFill>
                <a:srgbClr val="0000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Clr>
                <a:schemeClr val="accent2">
                  <a:lumMod val="75000"/>
                </a:schemeClr>
              </a:buClr>
              <a:defRPr/>
            </a:pPr>
            <a:endParaRPr lang="en-US" altLang="en-US" sz="2000" dirty="0">
              <a:solidFill>
                <a:srgbClr val="0000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Clr>
                <a:schemeClr val="accent2">
                  <a:lumMod val="75000"/>
                </a:schemeClr>
              </a:buClr>
              <a:defRPr/>
            </a:pPr>
            <a:endParaRPr lang="en-US" altLang="en-US" sz="2000" dirty="0" smtClean="0">
              <a:solidFill>
                <a:srgbClr val="0000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Clr>
                <a:schemeClr val="accent2">
                  <a:lumMod val="75000"/>
                </a:schemeClr>
              </a:buClr>
              <a:defRPr/>
            </a:pPr>
            <a:endParaRPr lang="en-US" altLang="en-US" sz="2000" dirty="0">
              <a:solidFill>
                <a:srgbClr val="0000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Clr>
                <a:schemeClr val="accent2">
                  <a:lumMod val="75000"/>
                </a:schemeClr>
              </a:buClr>
              <a:defRPr/>
            </a:pPr>
            <a:endParaRPr lang="en-US" altLang="en-US" sz="2000" dirty="0" smtClean="0">
              <a:solidFill>
                <a:srgbClr val="0000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Clr>
                <a:schemeClr val="accent2">
                  <a:lumMod val="75000"/>
                </a:schemeClr>
              </a:buClr>
              <a:defRPr/>
            </a:pPr>
            <a:endParaRPr lang="en-US" altLang="en-US" sz="2000" dirty="0">
              <a:solidFill>
                <a:srgbClr val="0000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Clr>
                <a:schemeClr val="accent2">
                  <a:lumMod val="75000"/>
                </a:schemeClr>
              </a:buClr>
              <a:defRPr/>
            </a:pPr>
            <a:endParaRPr lang="en-US" altLang="en-US" sz="2000" dirty="0">
              <a:solidFill>
                <a:srgbClr val="0000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  <a:defRPr/>
            </a:pP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Goal frequently is to leave behind Remote Access Tool (RAT) for repeated access</a:t>
            </a:r>
          </a:p>
        </p:txBody>
      </p:sp>
      <p:sp>
        <p:nvSpPr>
          <p:cNvPr id="82" name="Google Shape;82;p2"/>
          <p:cNvSpPr txBox="1"/>
          <p:nvPr/>
        </p:nvSpPr>
        <p:spPr>
          <a:xfrm>
            <a:off x="95706" y="476475"/>
            <a:ext cx="12599999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 smtClean="0">
                <a:solidFill>
                  <a:srgbClr val="0000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Program Threats</a:t>
            </a:r>
            <a:endParaRPr sz="3200" b="1" dirty="0">
              <a:solidFill>
                <a:srgbClr val="00006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2971" y="3559174"/>
            <a:ext cx="5220000" cy="21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72571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tandard">
  <a:themeElements>
    <a:clrScheme name="Standard Accessibility Color Palette">
      <a:dk1>
        <a:srgbClr val="231F20"/>
      </a:dk1>
      <a:lt1>
        <a:srgbClr val="FFFFFF"/>
      </a:lt1>
      <a:dk2>
        <a:srgbClr val="043C5D"/>
      </a:dk2>
      <a:lt2>
        <a:srgbClr val="F1F2F2"/>
      </a:lt2>
      <a:accent1>
        <a:srgbClr val="007787"/>
      </a:accent1>
      <a:accent2>
        <a:srgbClr val="B11116"/>
      </a:accent2>
      <a:accent3>
        <a:srgbClr val="776D3C"/>
      </a:accent3>
      <a:accent4>
        <a:srgbClr val="043C5D"/>
      </a:accent4>
      <a:accent5>
        <a:srgbClr val="547890"/>
      </a:accent5>
      <a:accent6>
        <a:srgbClr val="404140"/>
      </a:accent6>
      <a:hlink>
        <a:srgbClr val="06749C"/>
      </a:hlink>
      <a:folHlink>
        <a:srgbClr val="5C416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2256</TotalTime>
  <Words>4249</Words>
  <Application>Microsoft Office PowerPoint</Application>
  <PresentationFormat>Custom</PresentationFormat>
  <Paragraphs>559</Paragraphs>
  <Slides>57</Slides>
  <Notes>42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7" baseType="lpstr">
      <vt:lpstr>Arial</vt:lpstr>
      <vt:lpstr>Calibri</vt:lpstr>
      <vt:lpstr>Consolas</vt:lpstr>
      <vt:lpstr>Courier New</vt:lpstr>
      <vt:lpstr>Monotype Sorts</vt:lpstr>
      <vt:lpstr>Symbol</vt:lpstr>
      <vt:lpstr>Times</vt:lpstr>
      <vt:lpstr>Times New Roman</vt:lpstr>
      <vt:lpstr>Wingdings</vt:lpstr>
      <vt:lpstr>Standard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Lai, Wendy</dc:creator>
  <cp:lastModifiedBy>Blazzie2022</cp:lastModifiedBy>
  <cp:revision>431</cp:revision>
  <dcterms:created xsi:type="dcterms:W3CDTF">2018-08-23T13:01:59Z</dcterms:created>
  <dcterms:modified xsi:type="dcterms:W3CDTF">2022-11-25T11:39:00Z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0x01010070E39A3ED730EF40BC95659DEDC34250</vt:lpwstr>
  </property>
</Properties>
</file>